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5" r:id="rId3"/>
    <p:sldId id="272" r:id="rId4"/>
    <p:sldId id="273" r:id="rId5"/>
    <p:sldId id="277" r:id="rId6"/>
    <p:sldId id="279" r:id="rId7"/>
    <p:sldId id="278" r:id="rId8"/>
    <p:sldId id="275" r:id="rId9"/>
    <p:sldId id="274" r:id="rId10"/>
    <p:sldId id="280" r:id="rId11"/>
    <p:sldId id="281" r:id="rId12"/>
    <p:sldId id="288" r:id="rId13"/>
    <p:sldId id="282" r:id="rId14"/>
    <p:sldId id="284" r:id="rId15"/>
    <p:sldId id="286" r:id="rId16"/>
    <p:sldId id="287" r:id="rId17"/>
    <p:sldId id="276" r:id="rId18"/>
    <p:sldId id="263" r:id="rId19"/>
    <p:sldId id="259" r:id="rId20"/>
    <p:sldId id="268" r:id="rId21"/>
    <p:sldId id="269" r:id="rId22"/>
    <p:sldId id="270" r:id="rId2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9" d="100"/>
          <a:sy n="89" d="100"/>
        </p:scale>
        <p:origin x="-616" y="-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806" y="3177383"/>
            <a:ext cx="3197098" cy="19236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46" y="3211907"/>
            <a:ext cx="1931593" cy="19315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19" y="123478"/>
            <a:ext cx="1779662" cy="17796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5486"/>
            <a:ext cx="1464481" cy="1265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9822"/>
            <a:ext cx="2390971" cy="17394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662" y="3075806"/>
            <a:ext cx="2414834" cy="19545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3435846"/>
            <a:ext cx="2894117" cy="15320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261" y="3116249"/>
            <a:ext cx="2551916" cy="1851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3426"/>
            </a:avLst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Облако 9"/>
          <p:cNvSpPr/>
          <p:nvPr userDrawn="1"/>
        </p:nvSpPr>
        <p:spPr>
          <a:xfrm rot="21173481" flipH="1">
            <a:off x="1458550" y="372010"/>
            <a:ext cx="6226900" cy="3456083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4071949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Автор: Скляренко Марина Алексеевна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Учитель-логопед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МБДОУ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«Детский сад №30»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п. Каменоломни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2023-24 год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071670" y="714362"/>
            <a:ext cx="4929222" cy="271464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Логопедический проект по формированию просодической стороны речи у детей - дошкольников с ОНР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 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«АЛЁНКИНЫ УРОКИ»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3492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6357950" y="214296"/>
            <a:ext cx="2571768" cy="100013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2 этап: Практический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071670" y="1033364"/>
          <a:ext cx="5000660" cy="2515401"/>
        </p:xfrm>
        <a:graphic>
          <a:graphicData uri="http://schemas.openxmlformats.org/drawingml/2006/table">
            <a:tbl>
              <a:tblPr/>
              <a:tblGrid>
                <a:gridCol w="1206314"/>
                <a:gridCol w="3794346"/>
              </a:tblGrid>
              <a:tr h="221137">
                <a:tc gridSpan="2"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Работа с детьми средней  и подготовительной групп: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9113"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Развитие дыхания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862"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Работа над силой, высотой, тембром голоса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0274"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Работа над формированием темпа  и ритма речи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137">
                <a:tc gridSpan="2"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Работа с детьми в подготовительной группе: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1137"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Формирование интонационной выразительности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2231"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Закрепление сформированных просодических компонентов на материале слогов, слов и предложений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3571868" y="214296"/>
            <a:ext cx="2071702" cy="785818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Работа с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детьми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285720" y="357172"/>
            <a:ext cx="1785950" cy="114300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дыхания</a:t>
            </a:r>
            <a:endParaRPr lang="ru-RU" sz="1400" dirty="0"/>
          </a:p>
        </p:txBody>
      </p:sp>
      <p:sp>
        <p:nvSpPr>
          <p:cNvPr id="6" name="Облако 5"/>
          <p:cNvSpPr/>
          <p:nvPr/>
        </p:nvSpPr>
        <p:spPr>
          <a:xfrm>
            <a:off x="7072330" y="285734"/>
            <a:ext cx="1857388" cy="135732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Работа над силой, высотой, тембром голоса</a:t>
            </a:r>
            <a:endParaRPr lang="ru-RU" sz="14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715008" y="714362"/>
            <a:ext cx="114300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2357422" y="571486"/>
            <a:ext cx="114300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 descr="1707481150785.jpg"/>
          <p:cNvPicPr>
            <a:picLocks noChangeAspect="1"/>
          </p:cNvPicPr>
          <p:nvPr/>
        </p:nvPicPr>
        <p:blipFill>
          <a:blip r:embed="rId2" cstate="print"/>
          <a:srcRect t="13187" b="16483"/>
          <a:stretch>
            <a:fillRect/>
          </a:stretch>
        </p:blipFill>
        <p:spPr>
          <a:xfrm>
            <a:off x="4579442" y="1214428"/>
            <a:ext cx="2302388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7188616643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1884" y="1571617"/>
            <a:ext cx="2000264" cy="1500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1718873722880.jpg"/>
          <p:cNvPicPr>
            <a:picLocks noChangeAspect="1"/>
          </p:cNvPicPr>
          <p:nvPr/>
        </p:nvPicPr>
        <p:blipFill>
          <a:blip r:embed="rId4" cstate="print"/>
          <a:srcRect l="7188"/>
          <a:stretch>
            <a:fillRect/>
          </a:stretch>
        </p:blipFill>
        <p:spPr>
          <a:xfrm>
            <a:off x="4096938" y="3000378"/>
            <a:ext cx="247532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1718873722908.jpg"/>
          <p:cNvPicPr>
            <a:picLocks noChangeAspect="1"/>
          </p:cNvPicPr>
          <p:nvPr/>
        </p:nvPicPr>
        <p:blipFill>
          <a:blip r:embed="rId5" cstate="print"/>
          <a:srcRect r="8928"/>
          <a:stretch>
            <a:fillRect/>
          </a:stretch>
        </p:blipFill>
        <p:spPr>
          <a:xfrm>
            <a:off x="6572264" y="2000246"/>
            <a:ext cx="2428913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171887372295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85852" y="3000378"/>
            <a:ext cx="2571768" cy="144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171887372295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3108" y="1214428"/>
            <a:ext cx="2286016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2143108" y="1142990"/>
            <a:ext cx="500066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1357290" y="1571618"/>
            <a:ext cx="21431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6200000" flipH="1">
            <a:off x="1214414" y="1857370"/>
            <a:ext cx="1643074" cy="785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0800000" flipV="1">
            <a:off x="6786578" y="1428742"/>
            <a:ext cx="500066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6" idx="1"/>
            <a:endCxn id="13" idx="0"/>
          </p:cNvCxnSpPr>
          <p:nvPr/>
        </p:nvCxnSpPr>
        <p:spPr>
          <a:xfrm rot="5400000">
            <a:off x="7714556" y="1713777"/>
            <a:ext cx="358635" cy="214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5965041" y="1607337"/>
            <a:ext cx="1571636" cy="1500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3571868" y="214296"/>
            <a:ext cx="2071702" cy="785818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Работа с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детьми</a:t>
            </a:r>
            <a:endParaRPr lang="ru-RU" sz="1600" b="1" dirty="0">
              <a:solidFill>
                <a:srgbClr val="00206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715008" y="714362"/>
            <a:ext cx="92869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2786050" y="571486"/>
            <a:ext cx="71438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блако 6"/>
          <p:cNvSpPr/>
          <p:nvPr/>
        </p:nvSpPr>
        <p:spPr>
          <a:xfrm>
            <a:off x="214282" y="285734"/>
            <a:ext cx="2571768" cy="135732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ru-RU" sz="1400" dirty="0" smtClean="0">
                <a:latin typeface="Times New Roman"/>
                <a:ea typeface="Calibri"/>
                <a:cs typeface="Times New Roman"/>
              </a:rPr>
              <a:t>Работа над формированием темпа  и ритма речи</a:t>
            </a:r>
            <a:endParaRPr lang="ru-RU" sz="1400" dirty="0" smtClean="0"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10" name="Облако 9"/>
          <p:cNvSpPr/>
          <p:nvPr/>
        </p:nvSpPr>
        <p:spPr>
          <a:xfrm>
            <a:off x="6643702" y="214296"/>
            <a:ext cx="2286016" cy="135732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/>
                <a:ea typeface="Calibri"/>
                <a:cs typeface="Times New Roman"/>
              </a:rPr>
              <a:t>Формирование интонационной выразительности</a:t>
            </a:r>
            <a:endParaRPr lang="ru-RU" sz="1400" dirty="0" smtClean="0"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  <p:pic>
        <p:nvPicPr>
          <p:cNvPr id="15" name="Рисунок 14" descr="17074811507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1571618"/>
            <a:ext cx="2159016" cy="12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 descr="17074811507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2330" y="2000246"/>
            <a:ext cx="1912951" cy="1076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 descr="17074811507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89" y="3357568"/>
            <a:ext cx="2159015" cy="12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9" name="Прямая соединительная линия 18"/>
          <p:cNvCxnSpPr/>
          <p:nvPr/>
        </p:nvCxnSpPr>
        <p:spPr>
          <a:xfrm rot="5400000">
            <a:off x="6429388" y="1285866"/>
            <a:ext cx="285752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7750991" y="1821651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5893603" y="1893089"/>
            <a:ext cx="1785950" cy="1000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 descr="17074811508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0298" y="1500180"/>
            <a:ext cx="1785950" cy="1339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Рисунок 24" descr="17074811508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57422" y="3214692"/>
            <a:ext cx="2000240" cy="1500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2643174" y="1071552"/>
            <a:ext cx="216457" cy="392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6200000" flipH="1">
            <a:off x="1357290" y="2071684"/>
            <a:ext cx="1785950" cy="928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 descr="17188015054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2143122"/>
            <a:ext cx="1952662" cy="14644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33" name="Прямая соединительная линия 32"/>
          <p:cNvCxnSpPr>
            <a:stCxn id="7" idx="1"/>
            <a:endCxn id="31" idx="0"/>
          </p:cNvCxnSpPr>
          <p:nvPr/>
        </p:nvCxnSpPr>
        <p:spPr>
          <a:xfrm rot="5400000">
            <a:off x="1130354" y="1773309"/>
            <a:ext cx="501511" cy="2381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357158" y="285734"/>
            <a:ext cx="2071702" cy="107157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Работа с родителями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428860" y="857239"/>
          <a:ext cx="4357718" cy="2440139"/>
        </p:xfrm>
        <a:graphic>
          <a:graphicData uri="http://schemas.openxmlformats.org/drawingml/2006/table">
            <a:tbl>
              <a:tblPr/>
              <a:tblGrid>
                <a:gridCol w="4320342"/>
                <a:gridCol w="37376"/>
              </a:tblGrid>
              <a:tr h="223703">
                <a:tc gridSpan="2"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Работа с родителями: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9536">
                <a:tc>
                  <a:txBody>
                    <a:bodyPr/>
                    <a:lstStyle/>
                    <a:p>
                      <a:pPr algn="just">
                        <a:lnSpc>
                          <a:spcPts val="1705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Консультация «Развитие просодических компонентов речи детей – дошкольников»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6581">
                <a:tc>
                  <a:txBody>
                    <a:bodyPr/>
                    <a:lstStyle/>
                    <a:p>
                      <a:pPr algn="just">
                        <a:lnSpc>
                          <a:spcPts val="1705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Оформление папки-передвижки «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Игры  и упражнения развития просодической стороны речи дошкольников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491">
                <a:tc>
                  <a:txBody>
                    <a:bodyPr/>
                    <a:lstStyle/>
                    <a:p>
                      <a:pPr algn="just">
                        <a:lnSpc>
                          <a:spcPts val="1705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Индивидуальные консультации  для родителей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6581">
                <a:tc>
                  <a:txBody>
                    <a:bodyPr/>
                    <a:lstStyle/>
                    <a:p>
                      <a:pPr algn="just">
                        <a:lnSpc>
                          <a:spcPts val="1705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Оформление памятки для родителей «Упражнения для развития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силы , высоты и  тембра голоса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42858"/>
            <a:ext cx="2143108" cy="1857388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Работа с педагогами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00298" y="1000114"/>
          <a:ext cx="4357718" cy="2000264"/>
        </p:xfrm>
        <a:graphic>
          <a:graphicData uri="http://schemas.openxmlformats.org/drawingml/2006/table">
            <a:tbl>
              <a:tblPr/>
              <a:tblGrid>
                <a:gridCol w="4357718"/>
              </a:tblGrid>
              <a:tr h="1000132">
                <a:tc>
                  <a:txBody>
                    <a:bodyPr/>
                    <a:lstStyle/>
                    <a:p>
                      <a:pPr algn="just">
                        <a:lnSpc>
                          <a:spcPts val="1705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Консультация «Развитие просодики детей дошкольников- условие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становления  коммуникативной компетенции дошкольников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 algn="just">
                        <a:lnSpc>
                          <a:spcPts val="1705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Оформление памятки   для воспитателей группы: «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Преодоление просодических расстройств у дошкольников с речевой патологией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843558"/>
            <a:ext cx="5072098" cy="2448272"/>
          </a:xfrm>
        </p:spPr>
        <p:txBody>
          <a:bodyPr/>
          <a:lstStyle/>
          <a:p>
            <a:pPr algn="l"/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6715140" y="214296"/>
            <a:ext cx="2286016" cy="92869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  </a:t>
            </a:r>
            <a:r>
              <a:rPr lang="ru-RU" b="1" i="1" dirty="0" smtClean="0">
                <a:solidFill>
                  <a:srgbClr val="002060"/>
                </a:solidFill>
              </a:rPr>
              <a:t>3 этап: Итоговый 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71736" y="1071552"/>
          <a:ext cx="4214842" cy="1785950"/>
        </p:xfrm>
        <a:graphic>
          <a:graphicData uri="http://schemas.openxmlformats.org/drawingml/2006/table">
            <a:tbl>
              <a:tblPr/>
              <a:tblGrid>
                <a:gridCol w="4214842"/>
              </a:tblGrid>
              <a:tr h="892975">
                <a:tc>
                  <a:txBody>
                    <a:bodyPr/>
                    <a:lstStyle/>
                    <a:p>
                      <a:pPr algn="just">
                        <a:lnSpc>
                          <a:spcPts val="1705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Участие детей, занимавшихся в логопедической группе, в весенних утренниках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92975">
                <a:tc>
                  <a:txBody>
                    <a:bodyPr/>
                    <a:lstStyle/>
                    <a:p>
                      <a:pPr algn="just">
                        <a:lnSpc>
                          <a:spcPts val="1705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Разработка картотеки игр и упражнений на формирование просодических компонентов речи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8524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428610"/>
            <a:ext cx="5357850" cy="3286148"/>
          </a:xfrm>
        </p:spPr>
        <p:txBody>
          <a:bodyPr/>
          <a:lstStyle/>
          <a:p>
            <a:pPr algn="l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600" b="1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ea typeface="Times New Roman" pitchFamily="18" charset="0"/>
                <a:cs typeface="Times New Roman" pitchFamily="18" charset="0"/>
              </a:rPr>
              <a:t>Вывод:</a:t>
            </a:r>
            <a:r>
              <a:rPr lang="ru-RU" sz="1400" dirty="0" smtClean="0">
                <a:ea typeface="Times New Roman" pitchFamily="18" charset="0"/>
                <a:cs typeface="Times New Roman" pitchFamily="18" charset="0"/>
              </a:rPr>
              <a:t> Таким образом, логопедическая работа  с</a:t>
            </a:r>
            <a:br>
              <a:rPr lang="ru-RU" sz="1400" dirty="0" smtClean="0">
                <a:ea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ea typeface="Times New Roman" pitchFamily="18" charset="0"/>
                <a:cs typeface="Times New Roman" pitchFamily="18" charset="0"/>
              </a:rPr>
              <a:t> помощью метода проекта способствовала формированию просодической стороны речи, обеспечила хорошую речевую (языковую) среду детям, создала речевые ситуации в которых ребенок получает мотивацию к процессу говорения, интереса  потребностей и возможностей самостоятельной речи. </a:t>
            </a:r>
            <a:r>
              <a:rPr lang="ru-RU" sz="1400" dirty="0" smtClean="0">
                <a:cs typeface="Arial" pitchFamily="34" charset="0"/>
              </a:rPr>
              <a:t/>
            </a:r>
            <a:br>
              <a:rPr lang="ru-RU" sz="1400" dirty="0" smtClean="0">
                <a:cs typeface="Arial" pitchFamily="34" charset="0"/>
              </a:rPr>
            </a:br>
            <a:r>
              <a:rPr lang="ru-RU" sz="1400" b="1" dirty="0" smtClean="0">
                <a:ea typeface="Times New Roman" pitchFamily="18" charset="0"/>
                <a:cs typeface="Times New Roman" pitchFamily="18" charset="0"/>
              </a:rPr>
              <a:t>В перспективе:</a:t>
            </a:r>
            <a:r>
              <a:rPr lang="ru-RU" sz="1400" dirty="0" smtClean="0">
                <a:ea typeface="Times New Roman" pitchFamily="18" charset="0"/>
                <a:cs typeface="Times New Roman" pitchFamily="18" charset="0"/>
              </a:rPr>
              <a:t> поиск и разработка новых инновационных форм коррекционной работы с детьми с речевыми нарушениями во взаимодействии со всеми участниками </a:t>
            </a:r>
            <a:br>
              <a:rPr lang="ru-RU" sz="1400" dirty="0" smtClean="0">
                <a:ea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ea typeface="Times New Roman" pitchFamily="18" charset="0"/>
                <a:cs typeface="Times New Roman" pitchFamily="18" charset="0"/>
              </a:rPr>
              <a:t>образовательного процесса</a:t>
            </a:r>
            <a:endParaRPr lang="ru-RU" sz="14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524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843558"/>
            <a:ext cx="5072098" cy="942374"/>
          </a:xfrm>
        </p:spPr>
        <p:txBody>
          <a:bodyPr/>
          <a:lstStyle/>
          <a:p>
            <a:pPr algn="l"/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1285866"/>
            <a:ext cx="414340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Спасибо за внимание!</a:t>
            </a:r>
            <a:endParaRPr lang="ru-RU" sz="5400" b="1" i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524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4"/>
          <p:cNvSpPr txBox="1">
            <a:spLocks/>
          </p:cNvSpPr>
          <p:nvPr/>
        </p:nvSpPr>
        <p:spPr>
          <a:xfrm>
            <a:off x="539552" y="411510"/>
            <a:ext cx="8145288" cy="720080"/>
          </a:xfrm>
          <a:prstGeom prst="flowChartProcess">
            <a:avLst/>
          </a:prstGeom>
          <a:gradFill rotWithShape="1">
            <a:gsLst>
              <a:gs pos="0">
                <a:schemeClr val="accent5">
                  <a:lumMod val="20000"/>
                  <a:lumOff val="80000"/>
                </a:schemeClr>
              </a:gs>
              <a:gs pos="60000">
                <a:schemeClr val="accent5">
                  <a:lumMod val="20000"/>
                  <a:lumOff val="8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Коррекционная работа по формированию просодической стороны речи должна проводиться по следующим направлениям: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4"/>
          <p:cNvSpPr txBox="1">
            <a:spLocks/>
          </p:cNvSpPr>
          <p:nvPr/>
        </p:nvSpPr>
        <p:spPr>
          <a:xfrm>
            <a:off x="539552" y="1203598"/>
            <a:ext cx="8145288" cy="1944216"/>
          </a:xfrm>
          <a:prstGeom prst="flowChartProcess">
            <a:avLst/>
          </a:prstGeom>
          <a:gradFill rotWithShape="1">
            <a:gsLst>
              <a:gs pos="0">
                <a:schemeClr val="accent5">
                  <a:lumMod val="20000"/>
                  <a:lumOff val="80000"/>
                </a:schemeClr>
              </a:gs>
              <a:gs pos="60000">
                <a:schemeClr val="accent5">
                  <a:lumMod val="20000"/>
                  <a:lumOff val="8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речевого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дыхания. 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2.Развитие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силы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голоса. 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3.Развитие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темпо - ритмической стороны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4.Развитие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мелодико-интонационной стороны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речи.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47653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4"/>
          <p:cNvSpPr txBox="1">
            <a:spLocks/>
          </p:cNvSpPr>
          <p:nvPr/>
        </p:nvSpPr>
        <p:spPr>
          <a:xfrm>
            <a:off x="1763688" y="411510"/>
            <a:ext cx="6921152" cy="360040"/>
          </a:xfrm>
          <a:prstGeom prst="flowChartProcess">
            <a:avLst/>
          </a:prstGeom>
          <a:gradFill rotWithShape="1">
            <a:gsLst>
              <a:gs pos="0">
                <a:schemeClr val="accent5">
                  <a:lumMod val="20000"/>
                  <a:lumOff val="80000"/>
                </a:schemeClr>
              </a:gs>
              <a:gs pos="60000">
                <a:schemeClr val="accent5">
                  <a:lumMod val="20000"/>
                  <a:lumOff val="8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речевого дыхания.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4"/>
          <p:cNvSpPr txBox="1">
            <a:spLocks/>
          </p:cNvSpPr>
          <p:nvPr/>
        </p:nvSpPr>
        <p:spPr>
          <a:xfrm>
            <a:off x="1763688" y="843558"/>
            <a:ext cx="5616624" cy="2592288"/>
          </a:xfrm>
          <a:prstGeom prst="flowChartProcess">
            <a:avLst/>
          </a:prstGeom>
          <a:gradFill rotWithShape="1">
            <a:gsLst>
              <a:gs pos="0">
                <a:schemeClr val="accent5">
                  <a:lumMod val="20000"/>
                  <a:lumOff val="80000"/>
                </a:schemeClr>
              </a:gs>
              <a:gs pos="60000">
                <a:schemeClr val="accent5">
                  <a:lumMod val="20000"/>
                  <a:lumOff val="8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задания: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«Дождик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«Веселые дудочки»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«Прожорливые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фрукты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Свистульки»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«Помоги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Лунтику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                           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Фонтанчики»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Хоккей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Аквариум»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Карусель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                                       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Смешарики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075806"/>
            <a:ext cx="2139720" cy="1859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C:\Users\A4F7~1\AppData\Local\Temp\Rar$DIa2428.28370\DSC_382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991" t="16800" r="14232"/>
          <a:stretch/>
        </p:blipFill>
        <p:spPr bwMode="auto">
          <a:xfrm>
            <a:off x="251520" y="3075805"/>
            <a:ext cx="2016224" cy="1859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4" name="Рисунок 3" descr="C:\Users\A4F7~1\AppData\Local\Temp\Rar$DIa2668.43256\DSC_385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581" t="11078" r="8748"/>
          <a:stretch/>
        </p:blipFill>
        <p:spPr bwMode="auto">
          <a:xfrm>
            <a:off x="3491880" y="3363838"/>
            <a:ext cx="2304256" cy="1504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30714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843558"/>
            <a:ext cx="4680520" cy="2448272"/>
          </a:xfrm>
        </p:spPr>
        <p:txBody>
          <a:bodyPr/>
          <a:lstStyle/>
          <a:p>
            <a:r>
              <a:rPr lang="ru-RU" sz="18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Актуальность</a:t>
            </a:r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Просодическая сторона речи играет большую роль в речевом развитии ребенка, так как кроме коммуникативной, смысловой, эмоциональной функции просодия несет еще и компенсаторную нагрузку.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524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4"/>
          <p:cNvSpPr txBox="1">
            <a:spLocks/>
          </p:cNvSpPr>
          <p:nvPr/>
        </p:nvSpPr>
        <p:spPr>
          <a:xfrm>
            <a:off x="1763688" y="267494"/>
            <a:ext cx="6921152" cy="360040"/>
          </a:xfrm>
          <a:prstGeom prst="flowChartProcess">
            <a:avLst/>
          </a:prstGeom>
          <a:gradFill rotWithShape="1">
            <a:gsLst>
              <a:gs pos="0">
                <a:schemeClr val="accent5">
                  <a:lumMod val="20000"/>
                  <a:lumOff val="80000"/>
                </a:schemeClr>
              </a:gs>
              <a:gs pos="60000">
                <a:schemeClr val="accent5">
                  <a:lumMod val="20000"/>
                  <a:lumOff val="8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силы голоса. </a:t>
            </a:r>
          </a:p>
        </p:txBody>
      </p:sp>
      <p:sp>
        <p:nvSpPr>
          <p:cNvPr id="4" name="Объект 4"/>
          <p:cNvSpPr txBox="1">
            <a:spLocks/>
          </p:cNvSpPr>
          <p:nvPr/>
        </p:nvSpPr>
        <p:spPr>
          <a:xfrm>
            <a:off x="1763688" y="699542"/>
            <a:ext cx="6922846" cy="936104"/>
          </a:xfrm>
          <a:prstGeom prst="flowChartProcess">
            <a:avLst/>
          </a:prstGeom>
          <a:gradFill rotWithShape="1">
            <a:gsLst>
              <a:gs pos="0">
                <a:schemeClr val="accent5">
                  <a:lumMod val="20000"/>
                  <a:lumOff val="80000"/>
                </a:schemeClr>
              </a:gs>
              <a:gs pos="60000">
                <a:schemeClr val="accent5">
                  <a:lumMod val="20000"/>
                  <a:lumOff val="8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задачей в работе над силой голоса – сформировать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правильно пользоваться голосом в зависимости от ситуации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громко отвечать на занятиях, умеренно – в группе</a:t>
            </a:r>
          </a:p>
          <a:p>
            <a:pPr marL="0" indent="0" algn="ctr">
              <a:buNone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 txBox="1">
            <a:spLocks/>
          </p:cNvSpPr>
          <p:nvPr/>
        </p:nvSpPr>
        <p:spPr>
          <a:xfrm>
            <a:off x="251520" y="1707654"/>
            <a:ext cx="8435014" cy="3240360"/>
          </a:xfrm>
          <a:prstGeom prst="flowChartProcess">
            <a:avLst/>
          </a:prstGeom>
          <a:gradFill rotWithShape="1">
            <a:gsLst>
              <a:gs pos="0">
                <a:schemeClr val="accent5">
                  <a:lumMod val="20000"/>
                  <a:lumOff val="80000"/>
                </a:schemeClr>
              </a:gs>
              <a:gs pos="60000">
                <a:schemeClr val="accent5">
                  <a:lumMod val="20000"/>
                  <a:lumOff val="8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ru-RU" sz="1100" dirty="0" smtClean="0"/>
          </a:p>
          <a:p>
            <a:pPr marL="0" indent="0" algn="ctr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задания, которые мы используем на занятиях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100" dirty="0" smtClean="0"/>
              <a:t>«</a:t>
            </a:r>
            <a:r>
              <a:rPr lang="ru-RU" sz="1100" dirty="0"/>
              <a:t>Певцы» (пение гласных звуков). </a:t>
            </a:r>
          </a:p>
          <a:p>
            <a:pPr lvl="0"/>
            <a:r>
              <a:rPr lang="ru-RU" sz="1100" dirty="0" smtClean="0"/>
              <a:t>«</a:t>
            </a:r>
            <a:r>
              <a:rPr lang="ru-RU" sz="1100" dirty="0"/>
              <a:t>Паровозик» (пение гласного - у -, далеко - близко). </a:t>
            </a:r>
          </a:p>
          <a:p>
            <a:pPr lvl="0"/>
            <a:r>
              <a:rPr lang="ru-RU" sz="1100" dirty="0"/>
              <a:t>«Кукла спит» (гласный - а -, укачай куклу). </a:t>
            </a:r>
          </a:p>
          <a:p>
            <a:pPr lvl="0"/>
            <a:r>
              <a:rPr lang="ru-RU" sz="1100" dirty="0" smtClean="0"/>
              <a:t>«</a:t>
            </a:r>
            <a:r>
              <a:rPr lang="ru-RU" sz="1100" dirty="0"/>
              <a:t>Строим домик» (тук – тук - тук). </a:t>
            </a:r>
          </a:p>
          <a:p>
            <a:pPr lvl="0"/>
            <a:r>
              <a:rPr lang="ru-RU" sz="1100" dirty="0"/>
              <a:t>«Играем на барабане» (та – та – та, да – да – да, та – да – та - да). </a:t>
            </a:r>
          </a:p>
          <a:p>
            <a:pPr lvl="0"/>
            <a:r>
              <a:rPr lang="ru-RU" sz="1100" dirty="0"/>
              <a:t>«Вьюга». (Пришла зима. Налетела вьюга, завыла: у – у – у, застонали берёзы: м` – м` – м` (мягко, высоко), тополя: м – м – м (громко, тяжело)). </a:t>
            </a:r>
          </a:p>
          <a:p>
            <a:pPr lvl="0"/>
            <a:r>
              <a:rPr lang="ru-RU" sz="1100" dirty="0"/>
              <a:t>«Угадай, чей это голос – мамы или детёныша». </a:t>
            </a:r>
          </a:p>
          <a:p>
            <a:pPr lvl="0"/>
            <a:r>
              <a:rPr lang="ru-RU" sz="1100" dirty="0"/>
              <a:t>«Песня вьюги, ветерка» (произнесение звука - у – громко в одной тональности, не меняя силы звучания, затем тихо, с переходом от тихого голоса к громкому без паузы). </a:t>
            </a:r>
          </a:p>
          <a:p>
            <a:pPr lvl="0"/>
            <a:r>
              <a:rPr lang="ru-RU" sz="1100" dirty="0"/>
              <a:t>«Забиваем гвозди» (произнесение слогов с ударением на последнем слоге: та – та – та – </a:t>
            </a:r>
            <a:r>
              <a:rPr lang="ru-RU" sz="1100" dirty="0" err="1"/>
              <a:t>тан</a:t>
            </a:r>
            <a:r>
              <a:rPr lang="ru-RU" sz="1100" dirty="0"/>
              <a:t>, га – га – га - </a:t>
            </a:r>
            <a:r>
              <a:rPr lang="ru-RU" sz="1100" dirty="0" err="1"/>
              <a:t>ган</a:t>
            </a:r>
            <a:r>
              <a:rPr lang="ru-RU" sz="1100" dirty="0"/>
              <a:t>). </a:t>
            </a:r>
          </a:p>
          <a:p>
            <a:pPr lvl="0"/>
            <a:r>
              <a:rPr lang="ru-RU" sz="1100" dirty="0"/>
              <a:t>«Эхо» (рассказ стихотворения с заданной силой голоса, с соблюдением нужного темпа и ритма). </a:t>
            </a:r>
          </a:p>
          <a:p>
            <a:pPr lvl="0"/>
            <a:r>
              <a:rPr lang="ru-RU" sz="1100" dirty="0"/>
              <a:t>«Разговор кошки с хозяйкой» (покажите, как кошка просит молоко, как поет песенку: мяу – мяу (весёлым, радостным голосом). </a:t>
            </a:r>
          </a:p>
        </p:txBody>
      </p:sp>
    </p:spTree>
    <p:extLst>
      <p:ext uri="{BB962C8B-B14F-4D97-AF65-F5344CB8AC3E}">
        <p14:creationId xmlns="" xmlns:p14="http://schemas.microsoft.com/office/powerpoint/2010/main" val="6007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4"/>
          <p:cNvSpPr txBox="1">
            <a:spLocks/>
          </p:cNvSpPr>
          <p:nvPr/>
        </p:nvSpPr>
        <p:spPr>
          <a:xfrm>
            <a:off x="1763688" y="411510"/>
            <a:ext cx="6921152" cy="720080"/>
          </a:xfrm>
          <a:prstGeom prst="flowChartProcess">
            <a:avLst/>
          </a:prstGeom>
          <a:gradFill rotWithShape="1">
            <a:gsLst>
              <a:gs pos="0">
                <a:schemeClr val="accent5">
                  <a:lumMod val="20000"/>
                  <a:lumOff val="80000"/>
                </a:schemeClr>
              </a:gs>
              <a:gs pos="60000">
                <a:schemeClr val="accent5">
                  <a:lumMod val="20000"/>
                  <a:lumOff val="8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темпо - ритмической стороны речи.</a:t>
            </a:r>
          </a:p>
        </p:txBody>
      </p:sp>
      <p:sp>
        <p:nvSpPr>
          <p:cNvPr id="5" name="Объект 4"/>
          <p:cNvSpPr txBox="1">
            <a:spLocks/>
          </p:cNvSpPr>
          <p:nvPr/>
        </p:nvSpPr>
        <p:spPr>
          <a:xfrm>
            <a:off x="2339752" y="1347614"/>
            <a:ext cx="4968552" cy="3384376"/>
          </a:xfrm>
          <a:prstGeom prst="flowChartProcess">
            <a:avLst/>
          </a:prstGeom>
          <a:gradFill rotWithShape="1">
            <a:gsLst>
              <a:gs pos="0">
                <a:schemeClr val="accent5">
                  <a:lumMod val="20000"/>
                  <a:lumOff val="80000"/>
                </a:schemeClr>
              </a:gs>
              <a:gs pos="60000">
                <a:schemeClr val="accent5">
                  <a:lumMod val="20000"/>
                  <a:lumOff val="8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задания, которые мы используем на занятиях.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«Мыльные пузыри»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«Хлопки в ладоши»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«Пчёлы и мёд»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«Одуванчики»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«Барабан»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«Кошачьи следы»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«Маленькие ножки топают по дорожке»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«Звёздное небо»</a:t>
            </a:r>
          </a:p>
          <a:p>
            <a:pPr marL="0" indent="0">
              <a:buNone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387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4"/>
          <p:cNvSpPr txBox="1">
            <a:spLocks/>
          </p:cNvSpPr>
          <p:nvPr/>
        </p:nvSpPr>
        <p:spPr>
          <a:xfrm>
            <a:off x="1763688" y="267494"/>
            <a:ext cx="6921152" cy="648072"/>
          </a:xfrm>
          <a:prstGeom prst="flowChartProcess">
            <a:avLst/>
          </a:prstGeom>
          <a:gradFill rotWithShape="1">
            <a:gsLst>
              <a:gs pos="0">
                <a:schemeClr val="accent5">
                  <a:lumMod val="20000"/>
                  <a:lumOff val="80000"/>
                </a:schemeClr>
              </a:gs>
              <a:gs pos="60000">
                <a:schemeClr val="accent5">
                  <a:lumMod val="20000"/>
                  <a:lumOff val="8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мелодико-интонационной стороны речи.</a:t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4"/>
          <p:cNvSpPr txBox="1">
            <a:spLocks/>
          </p:cNvSpPr>
          <p:nvPr/>
        </p:nvSpPr>
        <p:spPr>
          <a:xfrm>
            <a:off x="1907704" y="1059582"/>
            <a:ext cx="5544616" cy="2736304"/>
          </a:xfrm>
          <a:prstGeom prst="flowChartProcess">
            <a:avLst/>
          </a:prstGeom>
          <a:gradFill rotWithShape="1">
            <a:gsLst>
              <a:gs pos="0">
                <a:schemeClr val="accent5">
                  <a:lumMod val="20000"/>
                  <a:lumOff val="80000"/>
                </a:schemeClr>
              </a:gs>
              <a:gs pos="60000">
                <a:schemeClr val="accent5">
                  <a:lumMod val="20000"/>
                  <a:lumOff val="8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«Скажи правильно»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«Скажи по-разному»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«Громко-тихо»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«Дирижеры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«Скажи радостно»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«Муха-Цокотуха»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«Осенние листочки»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«Из-за леса, из-за гор»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487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843558"/>
            <a:ext cx="5072098" cy="2448272"/>
          </a:xfrm>
        </p:spPr>
        <p:txBody>
          <a:bodyPr/>
          <a:lstStyle/>
          <a:p>
            <a:pPr algn="l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Образовательная область –</a:t>
            </a:r>
            <a:r>
              <a:rPr lang="ru-RU" sz="1800" dirty="0" smtClean="0"/>
              <a:t> «Речевое развитие».</a:t>
            </a:r>
            <a:br>
              <a:rPr lang="ru-RU" sz="1800" dirty="0" smtClean="0"/>
            </a:br>
            <a:r>
              <a:rPr lang="ru-RU" sz="1800" b="1" dirty="0" smtClean="0"/>
              <a:t>Тип проекта – </a:t>
            </a:r>
            <a:r>
              <a:rPr lang="ru-RU" sz="1800" dirty="0" smtClean="0"/>
              <a:t>игровой.</a:t>
            </a:r>
            <a:br>
              <a:rPr lang="ru-RU" sz="1800" dirty="0" smtClean="0"/>
            </a:br>
            <a:r>
              <a:rPr lang="ru-RU" sz="1800" b="1" dirty="0" smtClean="0"/>
              <a:t>По времени продолжения – </a:t>
            </a:r>
            <a:r>
              <a:rPr lang="ru-RU" sz="1800" dirty="0" smtClean="0"/>
              <a:t>долгосрочный, 1 год</a:t>
            </a:r>
            <a:br>
              <a:rPr lang="ru-RU" sz="1800" dirty="0" smtClean="0"/>
            </a:br>
            <a:r>
              <a:rPr lang="ru-RU" sz="1800" b="1" dirty="0" smtClean="0"/>
              <a:t>Участники  проекта: </a:t>
            </a:r>
            <a:r>
              <a:rPr lang="ru-RU" sz="1800" dirty="0" smtClean="0"/>
              <a:t>дети, занимающиеся в средней и  подготовительной логопедических группах, учитель-логопед, воспитатели, родители.</a:t>
            </a:r>
            <a:br>
              <a:rPr lang="ru-RU" sz="1800" dirty="0" smtClean="0"/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524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642924"/>
            <a:ext cx="5214974" cy="3143272"/>
          </a:xfrm>
        </p:spPr>
        <p:txBody>
          <a:bodyPr/>
          <a:lstStyle/>
          <a:p>
            <a:r>
              <a:rPr lang="ru-RU" sz="1400" b="1" u="sng" dirty="0" smtClean="0">
                <a:solidFill>
                  <a:srgbClr val="C00000"/>
                </a:solidFill>
              </a:rPr>
              <a:t>Цель:</a:t>
            </a:r>
            <a:r>
              <a:rPr lang="ru-RU" sz="1400" u="sng" dirty="0" smtClean="0"/>
              <a:t> </a:t>
            </a:r>
            <a:r>
              <a:rPr lang="ru-RU" sz="1400" dirty="0" smtClean="0"/>
              <a:t>преодоление просодических расстройств у </a:t>
            </a:r>
            <a:br>
              <a:rPr lang="ru-RU" sz="1400" dirty="0" smtClean="0"/>
            </a:br>
            <a:r>
              <a:rPr lang="ru-RU" sz="1400" dirty="0" smtClean="0"/>
              <a:t>дошкольников с речевой патологией.</a:t>
            </a:r>
            <a:br>
              <a:rPr lang="ru-RU" sz="1400" dirty="0" smtClean="0"/>
            </a:br>
            <a:r>
              <a:rPr lang="ru-RU" sz="1400" b="1" u="sng" dirty="0" smtClean="0">
                <a:solidFill>
                  <a:srgbClr val="C00000"/>
                </a:solidFill>
              </a:rPr>
              <a:t>Задачи</a:t>
            </a:r>
            <a:r>
              <a:rPr lang="ru-RU" sz="1400" u="sng" dirty="0" smtClean="0">
                <a:solidFill>
                  <a:srgbClr val="C00000"/>
                </a:solidFill>
              </a:rPr>
              <a:t>: 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СРЕДНЯЯ ГРУППА и ПОДГОТОВИТЕЛЬНАЯ ГРУППА: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-работать над речевым дыханием  </a:t>
            </a:r>
            <a:br>
              <a:rPr lang="ru-RU" sz="1400" dirty="0" smtClean="0"/>
            </a:br>
            <a:r>
              <a:rPr lang="ru-RU" sz="1400" dirty="0" smtClean="0"/>
              <a:t>-работать над развитием силы голоса, над его модуляцией.  </a:t>
            </a:r>
            <a:br>
              <a:rPr lang="ru-RU" sz="1400" dirty="0" smtClean="0"/>
            </a:br>
            <a:r>
              <a:rPr lang="ru-RU" sz="1400" dirty="0" smtClean="0"/>
              <a:t>-работать над формированием темпо - ритмической организации речи на основе чередования элементов (визуально и на слух),развивать умение согласовывать речь с движениями.</a:t>
            </a:r>
            <a:br>
              <a:rPr lang="ru-RU" sz="1400" dirty="0" smtClean="0"/>
            </a:br>
            <a:r>
              <a:rPr lang="ru-RU" sz="1400" b="1" dirty="0" smtClean="0"/>
              <a:t>ПОДГОТОВИТЕЛЬНАЯ ГРУППА: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-работать над формированием общих представлений об интонации (знакомство с вопросительной, восклицательной </a:t>
            </a:r>
            <a:br>
              <a:rPr lang="ru-RU" sz="1400" dirty="0" smtClean="0"/>
            </a:br>
            <a:r>
              <a:rPr lang="ru-RU" sz="1400" dirty="0" smtClean="0"/>
              <a:t>и повествовательной, интонацией). 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524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714362"/>
            <a:ext cx="5429288" cy="3000396"/>
          </a:xfrm>
        </p:spPr>
        <p:txBody>
          <a:bodyPr/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Ожидаемый результат: 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dirty="0" smtClean="0"/>
              <a:t>Дети научатся правильному использованию дыхания в речи, улучшится темпо- ритмическая организация </a:t>
            </a:r>
            <a:br>
              <a:rPr lang="ru-RU" sz="1600" dirty="0" smtClean="0"/>
            </a:br>
            <a:r>
              <a:rPr lang="ru-RU" sz="1600" dirty="0" smtClean="0"/>
              <a:t>устной речи,</a:t>
            </a:r>
            <a:br>
              <a:rPr lang="ru-RU" sz="1600" dirty="0" smtClean="0"/>
            </a:br>
            <a:r>
              <a:rPr lang="ru-RU" sz="1600" dirty="0" smtClean="0"/>
              <a:t>сформируется умение изменять окраску голоса при передаче различных чувств и переживаний: радости, грусти, удивления и т.д.,</a:t>
            </a:r>
            <a:br>
              <a:rPr lang="ru-RU" sz="1600" dirty="0" smtClean="0"/>
            </a:br>
            <a:r>
              <a:rPr lang="ru-RU" sz="1600" dirty="0" smtClean="0"/>
              <a:t>речь станет более выразительной, четкой и разборчивой.</a:t>
            </a:r>
            <a:br>
              <a:rPr lang="ru-RU" sz="1600" dirty="0" smtClean="0"/>
            </a:br>
            <a:r>
              <a:rPr lang="ru-RU" sz="1600" dirty="0" smtClean="0"/>
              <a:t>Будет разработан перспективный план и картотека игр и карточки по формированию просодических </a:t>
            </a:r>
            <a:br>
              <a:rPr lang="ru-RU" sz="1600" dirty="0" smtClean="0"/>
            </a:br>
            <a:r>
              <a:rPr lang="ru-RU" sz="1600" dirty="0" smtClean="0"/>
              <a:t>компонентов речи.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524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714362"/>
            <a:ext cx="5429288" cy="3000396"/>
          </a:xfrm>
        </p:spPr>
        <p:txBody>
          <a:bodyPr/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Конечным продуктом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</a:rPr>
              <a:t>проекта будет являться: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-</a:t>
            </a:r>
            <a:r>
              <a:rPr lang="ru-RU" sz="1600" dirty="0" smtClean="0"/>
              <a:t>Сформированная устойчивая мотивация детей к речевой самореализации.</a:t>
            </a:r>
            <a:br>
              <a:rPr lang="ru-RU" sz="1600" dirty="0" smtClean="0"/>
            </a:br>
            <a:r>
              <a:rPr lang="ru-RU" sz="1600" b="1" dirty="0" smtClean="0"/>
              <a:t>-</a:t>
            </a:r>
            <a:r>
              <a:rPr lang="ru-RU" sz="1600" dirty="0" smtClean="0"/>
              <a:t>Повышение грамотности родителей в вопросах воспитания и обучения детей с речевыми нарушениями, оказания им поддержки и помощи в коррекционном процессе.</a:t>
            </a:r>
            <a:br>
              <a:rPr lang="ru-RU" sz="1600" dirty="0" smtClean="0"/>
            </a:br>
            <a:r>
              <a:rPr lang="ru-RU" sz="1600" b="1" dirty="0" smtClean="0"/>
              <a:t>- </a:t>
            </a:r>
            <a:r>
              <a:rPr lang="ru-RU" sz="1600" dirty="0" smtClean="0"/>
              <a:t>Повышение профессиональной компетентности воспитателей ДОО в вопросе оказания поддержки детям с речевыми нарушениями.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524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714362"/>
            <a:ext cx="5429288" cy="3000396"/>
          </a:xfrm>
        </p:spPr>
        <p:txBody>
          <a:bodyPr/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857238"/>
            <a:ext cx="435770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Практический результат проекта: </a:t>
            </a:r>
          </a:p>
          <a:p>
            <a:pPr algn="ctr"/>
            <a:endParaRPr lang="ru-RU" sz="1600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Оформление выставки «Аленкины уроки».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Практическое применение пособий в течение учебного года в утренней коррекционной гимнастике, на коррекционных занятиях и непосредственно в  образовательной деятельности в группе.</a:t>
            </a:r>
          </a:p>
        </p:txBody>
      </p:sp>
    </p:spTree>
    <p:extLst>
      <p:ext uri="{BB962C8B-B14F-4D97-AF65-F5344CB8AC3E}">
        <p14:creationId xmlns="" xmlns:p14="http://schemas.microsoft.com/office/powerpoint/2010/main" val="68524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лако 4"/>
          <p:cNvSpPr/>
          <p:nvPr/>
        </p:nvSpPr>
        <p:spPr>
          <a:xfrm>
            <a:off x="3714744" y="428610"/>
            <a:ext cx="1857388" cy="107157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500048"/>
            <a:ext cx="1571636" cy="714380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Этапы реализации проекта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1428728" y="1428742"/>
            <a:ext cx="2857520" cy="114300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     </a:t>
            </a:r>
            <a:r>
              <a:rPr lang="ru-RU" b="1" i="1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1 этап:</a:t>
            </a:r>
          </a:p>
          <a:p>
            <a:pPr algn="ctr"/>
            <a:r>
              <a:rPr lang="ru-RU" sz="1600" b="1" i="1" dirty="0" smtClean="0">
                <a:ea typeface="Times New Roman" pitchFamily="18" charset="0"/>
                <a:cs typeface="Arial" pitchFamily="34" charset="0"/>
              </a:rPr>
              <a:t>Организационный </a:t>
            </a:r>
            <a:endParaRPr lang="ru-RU" sz="1600" dirty="0" smtClean="0"/>
          </a:p>
          <a:p>
            <a:pPr algn="just"/>
            <a:endParaRPr lang="ru-RU" sz="1600" dirty="0"/>
          </a:p>
        </p:txBody>
      </p:sp>
      <p:sp>
        <p:nvSpPr>
          <p:cNvPr id="7" name="Облако 6"/>
          <p:cNvSpPr/>
          <p:nvPr/>
        </p:nvSpPr>
        <p:spPr>
          <a:xfrm>
            <a:off x="3357554" y="2571750"/>
            <a:ext cx="2571768" cy="114300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2 этап: </a:t>
            </a:r>
            <a:r>
              <a:rPr lang="ru-RU" b="1" i="1" dirty="0" smtClean="0"/>
              <a:t>Практический </a:t>
            </a:r>
          </a:p>
        </p:txBody>
      </p:sp>
      <p:sp>
        <p:nvSpPr>
          <p:cNvPr id="8" name="Облако 7"/>
          <p:cNvSpPr/>
          <p:nvPr/>
        </p:nvSpPr>
        <p:spPr>
          <a:xfrm>
            <a:off x="5429256" y="1643056"/>
            <a:ext cx="2286016" cy="112871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  </a:t>
            </a:r>
            <a:r>
              <a:rPr lang="ru-RU" b="1" i="1" dirty="0" smtClean="0">
                <a:solidFill>
                  <a:schemeClr val="tx1"/>
                </a:solidFill>
              </a:rPr>
              <a:t>3 этап: </a:t>
            </a:r>
            <a:r>
              <a:rPr lang="ru-RU" b="1" i="1" dirty="0" smtClean="0"/>
              <a:t>Итоговый 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429256" y="1214428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4179885" y="2106609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 flipV="1">
            <a:off x="3286116" y="1071552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8524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843558"/>
            <a:ext cx="5072098" cy="2448272"/>
          </a:xfrm>
        </p:spPr>
        <p:txBody>
          <a:bodyPr/>
          <a:lstStyle/>
          <a:p>
            <a:pPr algn="l"/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6143636" y="285734"/>
            <a:ext cx="2857520" cy="107157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     </a:t>
            </a:r>
            <a:r>
              <a:rPr lang="ru-RU" b="1" i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1 этап: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Организационный </a:t>
            </a:r>
            <a:endParaRPr lang="ru-RU" sz="1600" dirty="0" smtClean="0">
              <a:solidFill>
                <a:srgbClr val="002060"/>
              </a:solidFill>
            </a:endParaRPr>
          </a:p>
          <a:p>
            <a:pPr algn="just"/>
            <a:endParaRPr lang="ru-RU" sz="1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214546" y="1214428"/>
          <a:ext cx="4857784" cy="1890722"/>
        </p:xfrm>
        <a:graphic>
          <a:graphicData uri="http://schemas.openxmlformats.org/drawingml/2006/table">
            <a:tbl>
              <a:tblPr/>
              <a:tblGrid>
                <a:gridCol w="4857784"/>
              </a:tblGrid>
              <a:tr h="534990">
                <a:tc>
                  <a:txBody>
                    <a:bodyPr/>
                    <a:lstStyle/>
                    <a:p>
                      <a:pPr algn="just">
                        <a:lnSpc>
                          <a:spcPts val="1705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Wingdings" pitchFamily="2" charset="2"/>
                        <a:buChar char="Ø"/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Изучение литературы по вопросу развития просодических компонентов  дошкольников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7866">
                <a:tc>
                  <a:txBody>
                    <a:bodyPr/>
                    <a:lstStyle/>
                    <a:p>
                      <a:pPr algn="just">
                        <a:lnSpc>
                          <a:spcPts val="1705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Wingdings" pitchFamily="2" charset="2"/>
                        <a:buChar char="Ø"/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Составление перспективного плана работы по формированию просодических компонентов речи.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7866">
                <a:tc>
                  <a:txBody>
                    <a:bodyPr/>
                    <a:lstStyle/>
                    <a:p>
                      <a:pPr algn="just">
                        <a:lnSpc>
                          <a:spcPts val="1705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Wingdings" pitchFamily="2" charset="2"/>
                        <a:buChar char="Ø"/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Планирование работы с родителями по вопросу формирования просодических компонентов речи.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8524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702</Words>
  <Application>Microsoft Office PowerPoint</Application>
  <PresentationFormat>Экран (16:9)</PresentationFormat>
  <Paragraphs>136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Актуальность  Просодическая сторона речи играет большую роль в речевом развитии ребенка, так как кроме коммуникативной, смысловой, эмоциональной функции просодия несет еще и компенсаторную нагрузку.</vt:lpstr>
      <vt:lpstr> Образовательная область – «Речевое развитие». Тип проекта – игровой. По времени продолжения – долгосрочный, 1 год Участники  проекта: дети, занимающиеся в средней и  подготовительной логопедических группах, учитель-логопед, воспитатели, родители. </vt:lpstr>
      <vt:lpstr>Цель: преодоление просодических расстройств у  дошкольников с речевой патологией. Задачи:   СРЕДНЯЯ ГРУППА и ПОДГОТОВИТЕЛЬНАЯ ГРУППА: -работать над речевым дыханием   -работать над развитием силы голоса, над его модуляцией.   -работать над формированием темпо - ритмической организации речи на основе чередования элементов (визуально и на слух),развивать умение согласовывать речь с движениями. ПОДГОТОВИТЕЛЬНАЯ ГРУППА: -работать над формированием общих представлений об интонации (знакомство с вопросительной, восклицательной  и повествовательной, интонацией).     </vt:lpstr>
      <vt:lpstr>Ожидаемый результат:  Дети научатся правильному использованию дыхания в речи, улучшится темпо- ритмическая организация  устной речи, сформируется умение изменять окраску голоса при передаче различных чувств и переживаний: радости, грусти, удивления и т.д., речь станет более выразительной, четкой и разборчивой. Будет разработан перспективный план и картотека игр и карточки по формированию просодических  компонентов речи.  </vt:lpstr>
      <vt:lpstr>Конечным продуктом проекта будет являться:  -Сформированная устойчивая мотивация детей к речевой самореализации. -Повышение грамотности родителей в вопросах воспитания и обучения детей с речевыми нарушениями, оказания им поддержки и помощи в коррекционном процессе. - Повышение профессиональной компетентности воспитателей ДОО в вопросе оказания поддержки детям с речевыми нарушениями. </vt:lpstr>
      <vt:lpstr>  </vt:lpstr>
      <vt:lpstr>Этапы реализации проекта  </vt:lpstr>
      <vt:lpstr> </vt:lpstr>
      <vt:lpstr>Слайд 10</vt:lpstr>
      <vt:lpstr>Слайд 11</vt:lpstr>
      <vt:lpstr>Слайд 12</vt:lpstr>
      <vt:lpstr>Слайд 13</vt:lpstr>
      <vt:lpstr>Работа с педагогами</vt:lpstr>
      <vt:lpstr> </vt:lpstr>
      <vt:lpstr>   Вывод: Таким образом, логопедическая работа  с  помощью метода проекта способствовала формированию просодической стороны речи, обеспечила хорошую речевую (языковую) среду детям, создала речевые ситуации в которых ребенок получает мотивацию к процессу говорения, интереса  потребностей и возможностей самостоятельной речи.  В перспективе: поиск и разработка новых инновационных форм коррекционной работы с детьми с речевыми нарушениями во взаимодействии со всеми участниками  образовательного процесса</vt:lpstr>
      <vt:lpstr> 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Mary</cp:lastModifiedBy>
  <cp:revision>52</cp:revision>
  <dcterms:created xsi:type="dcterms:W3CDTF">2017-08-10T14:31:25Z</dcterms:created>
  <dcterms:modified xsi:type="dcterms:W3CDTF">2024-06-20T09:19:32Z</dcterms:modified>
</cp:coreProperties>
</file>