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4" r:id="rId9"/>
    <p:sldId id="265" r:id="rId10"/>
    <p:sldId id="260" r:id="rId11"/>
    <p:sldId id="267" r:id="rId12"/>
    <p:sldId id="268" r:id="rId13"/>
    <p:sldId id="270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" initials="M" lastIdx="3" clrIdx="0">
    <p:extLst>
      <p:ext uri="{19B8F6BF-5375-455C-9EA6-DF929625EA0E}">
        <p15:presenceInfo xmlns:p15="http://schemas.microsoft.com/office/powerpoint/2012/main" userId="Ma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50" y="3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 descr="http://galerey-room.ru/images/154233_1413632553.pn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 rot="9087835">
            <a:off x="237534" y="1755746"/>
            <a:ext cx="2059385" cy="27146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" y="-1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0" descr="http://galerey-room.ru/images/154233_1413632553.pn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 flipV="1">
            <a:off x="2487214" y="659498"/>
            <a:ext cx="1884229" cy="2483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3071802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072198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1" y="4569072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3071802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6072198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zhar.png"/>
          <p:cNvPicPr>
            <a:picLocks noChangeAspect="1"/>
          </p:cNvPicPr>
          <p:nvPr userDrawn="1"/>
        </p:nvPicPr>
        <p:blipFill>
          <a:blip r:embed="rId4">
            <a:lum contrast="20000"/>
          </a:blip>
          <a:srcRect l="8215" r="5522" b="4166"/>
          <a:stretch>
            <a:fillRect/>
          </a:stretch>
        </p:blipFill>
        <p:spPr>
          <a:xfrm>
            <a:off x="142844" y="71420"/>
            <a:ext cx="3429024" cy="3755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http://qiinga.com/images/intime-hausfrauen-porno.png"/>
          <p:cNvPicPr>
            <a:picLocks noChangeAspect="1" noChangeArrowheads="1"/>
          </p:cNvPicPr>
          <p:nvPr userDrawn="1"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1428728" y="1285866"/>
            <a:ext cx="2245568" cy="37147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56458D1-1567-4B29-AA3E-95F532C13708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72264" y="4786328"/>
            <a:ext cx="2133600" cy="273844"/>
          </a:xfrm>
          <a:prstGeom prst="rect">
            <a:avLst/>
          </a:prstGeom>
        </p:spPr>
        <p:txBody>
          <a:bodyPr/>
          <a:lstStyle/>
          <a:p>
            <a:fld id="{88E1E18B-19F3-44B0-9CDF-62B455D8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56458D1-1567-4B29-AA3E-95F532C13708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72264" y="4786328"/>
            <a:ext cx="2133600" cy="273844"/>
          </a:xfrm>
          <a:prstGeom prst="rect">
            <a:avLst/>
          </a:prstGeom>
        </p:spPr>
        <p:txBody>
          <a:bodyPr/>
          <a:lstStyle/>
          <a:p>
            <a:fld id="{88E1E18B-19F3-44B0-9CDF-62B455D8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1" y="-1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071802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6072198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1" y="4569072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3071802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6072198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0" descr="http://galerey-room.ru/images/154233_1413632553.pn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rot="20994163" flipH="1">
            <a:off x="7173230" y="2717139"/>
            <a:ext cx="1388027" cy="18296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0" descr="http://galerey-room.ru/images/154233_1413632553.pn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flipV="1">
            <a:off x="7910103" y="714362"/>
            <a:ext cx="1233897" cy="1626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zhar.png"/>
          <p:cNvPicPr>
            <a:picLocks noChangeAspect="1"/>
          </p:cNvPicPr>
          <p:nvPr userDrawn="1"/>
        </p:nvPicPr>
        <p:blipFill>
          <a:blip r:embed="rId5">
            <a:lum contrast="20000"/>
          </a:blip>
          <a:srcRect l="8215" r="5522" b="4166"/>
          <a:stretch>
            <a:fillRect/>
          </a:stretch>
        </p:blipFill>
        <p:spPr>
          <a:xfrm rot="20894957" flipH="1">
            <a:off x="6786578" y="500048"/>
            <a:ext cx="2140034" cy="2343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http://qiinga.com/images/intime-hausfrauen-porno.pn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7643834" y="2071684"/>
            <a:ext cx="1643074" cy="2718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1" y="-1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071802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6072198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1" y="4569072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3071802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6072198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0" descr="http://galerey-room.ru/images/154233_1413632553.pn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flipH="1">
            <a:off x="0" y="1214428"/>
            <a:ext cx="1355662" cy="17870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0" descr="http://galerey-room.ru/images/154233_1413632553.pn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10800000" flipH="1" flipV="1">
            <a:off x="214282" y="2714626"/>
            <a:ext cx="1500198" cy="19775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zhar.png"/>
          <p:cNvPicPr>
            <a:picLocks noChangeAspect="1"/>
          </p:cNvPicPr>
          <p:nvPr userDrawn="1"/>
        </p:nvPicPr>
        <p:blipFill>
          <a:blip r:embed="rId5">
            <a:lum contrast="20000"/>
          </a:blip>
          <a:srcRect l="8215" r="5522" b="4166"/>
          <a:stretch>
            <a:fillRect/>
          </a:stretch>
        </p:blipFill>
        <p:spPr>
          <a:xfrm rot="786504">
            <a:off x="96377" y="356226"/>
            <a:ext cx="2152458" cy="2357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0" descr="http://galerey-room.ru/images/154233_1413632553.pn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 rot="2106423" flipH="1" flipV="1">
            <a:off x="236248" y="2860746"/>
            <a:ext cx="908091" cy="11970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http://galerey-room.ru/images/154233_1413632553.pn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 rot="2521404" flipH="1">
            <a:off x="192471" y="1583031"/>
            <a:ext cx="1029693" cy="1357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0" descr="http://galerey-room.ru/images/154233_1413632553.pn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flipV="1">
            <a:off x="428596" y="1928808"/>
            <a:ext cx="1288092" cy="16979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" y="-1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071802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6072198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1" y="4569072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3071802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6072198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http://qiinga.com/images/intime-hausfrauen-porno.png"/>
          <p:cNvPicPr>
            <a:picLocks noChangeAspect="1" noChangeArrowheads="1"/>
          </p:cNvPicPr>
          <p:nvPr userDrawn="1"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 flipH="1">
            <a:off x="0" y="2285998"/>
            <a:ext cx="1457014" cy="24102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1" y="-1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071802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6072198" y="0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1" y="4569072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3071802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6" descr="https://goroddetstva.by/upload/resize_cache/iblock/131/1000_1000_1/13191b56b7fb2d5a765950f82cf76fd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6072198" y="4569073"/>
            <a:ext cx="3071802" cy="5744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56458D1-1567-4B29-AA3E-95F532C13708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72264" y="4786328"/>
            <a:ext cx="2133600" cy="273844"/>
          </a:xfrm>
          <a:prstGeom prst="rect">
            <a:avLst/>
          </a:prstGeom>
        </p:spPr>
        <p:txBody>
          <a:bodyPr/>
          <a:lstStyle/>
          <a:p>
            <a:fld id="{88E1E18B-19F3-44B0-9CDF-62B455D8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56458D1-1567-4B29-AA3E-95F532C13708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2264" y="4786328"/>
            <a:ext cx="2133600" cy="273844"/>
          </a:xfrm>
          <a:prstGeom prst="rect">
            <a:avLst/>
          </a:prstGeom>
        </p:spPr>
        <p:txBody>
          <a:bodyPr/>
          <a:lstStyle/>
          <a:p>
            <a:fld id="{88E1E18B-19F3-44B0-9CDF-62B455D8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56458D1-1567-4B29-AA3E-95F532C13708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4786328"/>
            <a:ext cx="2133600" cy="273844"/>
          </a:xfrm>
          <a:prstGeom prst="rect">
            <a:avLst/>
          </a:prstGeom>
        </p:spPr>
        <p:txBody>
          <a:bodyPr/>
          <a:lstStyle/>
          <a:p>
            <a:fld id="{88E1E18B-19F3-44B0-9CDF-62B455D8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56458D1-1567-4B29-AA3E-95F532C13708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4786328"/>
            <a:ext cx="2133600" cy="273844"/>
          </a:xfrm>
          <a:prstGeom prst="rect">
            <a:avLst/>
          </a:prstGeom>
        </p:spPr>
        <p:txBody>
          <a:bodyPr/>
          <a:lstStyle/>
          <a:p>
            <a:fld id="{88E1E18B-19F3-44B0-9CDF-62B455D8A9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age.freepik.com/free-vector/no-translate-detected_1048-6530.jpg"/>
          <p:cNvPicPr>
            <a:picLocks noChangeAspect="1" noChangeArrowheads="1"/>
          </p:cNvPicPr>
          <p:nvPr userDrawn="1"/>
        </p:nvPicPr>
        <p:blipFill>
          <a:blip r:embed="rId13"/>
          <a:srcRect t="1388" b="1388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8000">
        <p15:prstTrans prst="curtains"/>
      </p:transition>
    </mc:Choice>
    <mc:Fallback xmlns="">
      <p:transition advClick="0" advTm="8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627534"/>
            <a:ext cx="4968552" cy="40605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30 « Зоренька» п. Каменоломни, Ростовской области.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Bef>
                <a:spcPts val="1400"/>
              </a:spcBef>
              <a:buClr>
                <a:srgbClr val="A6B727"/>
              </a:buClr>
              <a:buSzPct val="80000"/>
            </a:pPr>
            <a:r>
              <a:rPr lang="ru-RU" sz="2800" b="1" dirty="0">
                <a:solidFill>
                  <a:srgbClr val="00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по развитию речи</a:t>
            </a:r>
            <a:r>
              <a:rPr lang="ru-RU" sz="2800" dirty="0">
                <a:solidFill>
                  <a:srgbClr val="00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старшей группе</a:t>
            </a:r>
            <a:r>
              <a:rPr lang="ru-RU" sz="2800" dirty="0">
                <a:solidFill>
                  <a:srgbClr val="00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тему: «По дороге сказок». </a:t>
            </a:r>
          </a:p>
          <a:p>
            <a:pPr lvl="0" algn="r">
              <a:lnSpc>
                <a:spcPct val="150000"/>
              </a:lnSpc>
              <a:spcBef>
                <a:spcPts val="1400"/>
              </a:spcBef>
              <a:buClr>
                <a:srgbClr val="A6B727"/>
              </a:buClr>
              <a:buSzPct val="80000"/>
            </a:pPr>
            <a:r>
              <a:rPr lang="ru-RU" sz="1400" b="1" dirty="0">
                <a:solidFill>
                  <a:srgbClr val="000000"/>
                </a:solidFill>
                <a:latin typeface="Corbel" panose="020B0503020204020204"/>
              </a:rPr>
              <a:t>                                                                                                                 </a:t>
            </a:r>
          </a:p>
          <a:p>
            <a:pPr lvl="0" algn="r">
              <a:lnSpc>
                <a:spcPct val="150000"/>
              </a:lnSpc>
              <a:spcBef>
                <a:spcPts val="1400"/>
              </a:spcBef>
              <a:buClr>
                <a:srgbClr val="A6B727"/>
              </a:buClr>
              <a:buSzPct val="80000"/>
            </a:pPr>
            <a:r>
              <a:rPr lang="ru-RU" sz="1400" b="1" dirty="0">
                <a:solidFill>
                  <a:srgbClr val="000000"/>
                </a:solidFill>
                <a:latin typeface="Corbel" panose="020B0503020204020204"/>
              </a:rPr>
              <a:t>Разработан и апробирован</a:t>
            </a:r>
            <a:r>
              <a:rPr lang="ru-RU" sz="1400" dirty="0">
                <a:solidFill>
                  <a:srgbClr val="000000"/>
                </a:solidFill>
                <a:latin typeface="Corbel" panose="020B0503020204020204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Corbel" panose="020B0503020204020204"/>
              </a:rPr>
              <a:t>воспитателем </a:t>
            </a:r>
            <a:r>
              <a:rPr lang="ru-RU" sz="600" b="1" dirty="0">
                <a:solidFill>
                  <a:srgbClr val="000000"/>
                </a:solidFill>
                <a:latin typeface="Corbel" panose="020B0503020204020204"/>
              </a:rPr>
              <a:t>:</a:t>
            </a:r>
            <a:endParaRPr lang="ru-RU" sz="600" dirty="0">
              <a:solidFill>
                <a:srgbClr val="000000"/>
              </a:solidFill>
              <a:latin typeface="Corbel" panose="020B0503020204020204"/>
            </a:endParaRPr>
          </a:p>
          <a:p>
            <a:pPr lvl="0" algn="r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</a:pPr>
            <a:r>
              <a:rPr lang="ru-RU" sz="1400" b="1" dirty="0">
                <a:solidFill>
                  <a:srgbClr val="000000"/>
                </a:solidFill>
                <a:latin typeface="Corbel" panose="020B0503020204020204"/>
              </a:rPr>
              <a:t>                                                                           Скляренко Мариной Алексеевной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В Гостях У Сказки - минусовка - в гостях у сказки (www.hotplayer.ru)">
            <a:hlinkClick r:id="" action="ppaction://media"/>
            <a:extLst>
              <a:ext uri="{FF2B5EF4-FFF2-40B4-BE49-F238E27FC236}">
                <a16:creationId xmlns:a16="http://schemas.microsoft.com/office/drawing/2014/main" id="{A38A11AF-8FAD-4BD2-BB87-986DD4EC9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872" y="4011910"/>
            <a:ext cx="347663" cy="347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8000">
        <p15:prstTrans prst="curtains"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виток: горизонтальный 18">
            <a:extLst>
              <a:ext uri="{FF2B5EF4-FFF2-40B4-BE49-F238E27FC236}">
                <a16:creationId xmlns:a16="http://schemas.microsoft.com/office/drawing/2014/main" id="{4441DD3C-2927-4170-9DFB-BF8EF6D37CB8}"/>
              </a:ext>
            </a:extLst>
          </p:cNvPr>
          <p:cNvSpPr/>
          <p:nvPr/>
        </p:nvSpPr>
        <p:spPr>
          <a:xfrm>
            <a:off x="2551507" y="527062"/>
            <a:ext cx="3103097" cy="646330"/>
          </a:xfrm>
          <a:prstGeom prst="horizontalScroll">
            <a:avLst>
              <a:gd name="adj" fmla="val 2446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3369EE-88F0-4E4A-8A82-772D59F0A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32600"/>
            <a:ext cx="3029230" cy="1707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87DC67-25D2-44FB-BC78-8DA1303A8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r="7347"/>
          <a:stretch/>
        </p:blipFill>
        <p:spPr>
          <a:xfrm>
            <a:off x="4277855" y="2727347"/>
            <a:ext cx="2880320" cy="1889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B210E3F-68C8-4455-AE92-E0AF35F03EB4}"/>
              </a:ext>
            </a:extLst>
          </p:cNvPr>
          <p:cNvSpPr/>
          <p:nvPr/>
        </p:nvSpPr>
        <p:spPr>
          <a:xfrm>
            <a:off x="7524328" y="3075806"/>
            <a:ext cx="1296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«Платье для Василисы»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E7A959-E210-46A7-950B-906D3FB4EC2E}"/>
              </a:ext>
            </a:extLst>
          </p:cNvPr>
          <p:cNvSpPr/>
          <p:nvPr/>
        </p:nvSpPr>
        <p:spPr>
          <a:xfrm flipH="1">
            <a:off x="2771800" y="730668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A9833D-90B1-4F27-B646-85DC72678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" r="4771"/>
          <a:stretch/>
        </p:blipFill>
        <p:spPr>
          <a:xfrm>
            <a:off x="5799341" y="924688"/>
            <a:ext cx="3173668" cy="18526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F65BCDE-5B40-4D0D-8856-76A46406E373}"/>
              </a:ext>
            </a:extLst>
          </p:cNvPr>
          <p:cNvSpPr/>
          <p:nvPr/>
        </p:nvSpPr>
        <p:spPr>
          <a:xfrm>
            <a:off x="2555776" y="547734"/>
            <a:ext cx="3232810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родителями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16C126-A68B-4D40-B1F7-4771DD7E06B9}"/>
              </a:ext>
            </a:extLst>
          </p:cNvPr>
          <p:cNvSpPr/>
          <p:nvPr/>
        </p:nvSpPr>
        <p:spPr>
          <a:xfrm>
            <a:off x="177477" y="867324"/>
            <a:ext cx="410649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Укреплять детско-родительские отношения и интересы,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привлечь родителей к совместному творчеству,</a:t>
            </a:r>
          </a:p>
          <a:p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</a:rPr>
              <a:t>- повышать компетентность родителей в вопросах речевого развития детей.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5496AB-82BF-4703-8400-CEDC1C45DD4B}"/>
              </a:ext>
            </a:extLst>
          </p:cNvPr>
          <p:cNvSpPr/>
          <p:nvPr/>
        </p:nvSpPr>
        <p:spPr>
          <a:xfrm>
            <a:off x="755576" y="2426882"/>
            <a:ext cx="4899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«Сказочный домик»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4000">
        <p15:prstTrans prst="curtains"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виток: горизонтальный 8">
            <a:extLst>
              <a:ext uri="{FF2B5EF4-FFF2-40B4-BE49-F238E27FC236}">
                <a16:creationId xmlns:a16="http://schemas.microsoft.com/office/drawing/2014/main" id="{A9A21AF7-3A49-4B20-8308-8EBDA7BB8D79}"/>
              </a:ext>
            </a:extLst>
          </p:cNvPr>
          <p:cNvSpPr/>
          <p:nvPr/>
        </p:nvSpPr>
        <p:spPr>
          <a:xfrm>
            <a:off x="2807805" y="643787"/>
            <a:ext cx="4608512" cy="736808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BA331F-70AC-40E9-853A-6CEBA8108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2773" r="118" b="4543"/>
          <a:stretch/>
        </p:blipFill>
        <p:spPr>
          <a:xfrm>
            <a:off x="5868145" y="1563638"/>
            <a:ext cx="3096344" cy="253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0BD4E6-487F-43F2-9274-8B96D0AAC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2" y="1635646"/>
            <a:ext cx="3600450" cy="2533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83A712-321E-4734-A910-9F86AE933449}"/>
              </a:ext>
            </a:extLst>
          </p:cNvPr>
          <p:cNvSpPr/>
          <p:nvPr/>
        </p:nvSpPr>
        <p:spPr>
          <a:xfrm>
            <a:off x="2699792" y="699542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</a:rPr>
              <a:t>Итоговое мероприятие- </a:t>
            </a:r>
          </a:p>
          <a:p>
            <a:pPr algn="ctr"/>
            <a:r>
              <a:rPr lang="ru-RU" b="1" dirty="0">
                <a:latin typeface="Book Antiqua" panose="02040602050305030304" pitchFamily="18" charset="0"/>
              </a:rPr>
              <a:t>Театрализация сказки «Теремок»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A5FC0B-B405-4F52-B199-9FCC074C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11710"/>
            <a:ext cx="3496419" cy="2156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8032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4000">
        <p15:prstTrans prst="curtains"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D64924ED-16B8-445B-8C5A-A65C72073A71}"/>
              </a:ext>
            </a:extLst>
          </p:cNvPr>
          <p:cNvSpPr/>
          <p:nvPr/>
        </p:nvSpPr>
        <p:spPr>
          <a:xfrm>
            <a:off x="2123728" y="555526"/>
            <a:ext cx="6768752" cy="4032448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Book Antiqua" panose="02040602050305030304" pitchFamily="18" charset="0"/>
              </a:rPr>
              <a:t>Полученный результат:</a:t>
            </a:r>
          </a:p>
          <a:p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У детей активизировалась связная речь, расширился словарный запас, усовершенствовалось звукопроизношение.</a:t>
            </a:r>
          </a:p>
          <a:p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Дошкольники проявляют познавательный интерес к сказке и русскому народному творчеству.</a:t>
            </a:r>
          </a:p>
          <a:p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Проявляют умение связно, последовательно и выразительно пересказывать сказки.</a:t>
            </a:r>
          </a:p>
          <a:p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Между участниками проекта сложились творческие, партнёрские отношения. </a:t>
            </a:r>
          </a:p>
          <a:p>
            <a:r>
              <a:rPr 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Пополнение книжного уголка книгами по разделу «Сказки».</a:t>
            </a:r>
          </a:p>
        </p:txBody>
      </p:sp>
    </p:spTree>
    <p:extLst>
      <p:ext uri="{BB962C8B-B14F-4D97-AF65-F5344CB8AC3E}">
        <p14:creationId xmlns:p14="http://schemas.microsoft.com/office/powerpoint/2010/main" val="123100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2000">
        <p15:prstTrans prst="peelOff"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7916AA52-3D4A-4202-8313-CDC4B86AAB58}"/>
              </a:ext>
            </a:extLst>
          </p:cNvPr>
          <p:cNvSpPr/>
          <p:nvPr/>
        </p:nvSpPr>
        <p:spPr>
          <a:xfrm>
            <a:off x="755576" y="1275606"/>
            <a:ext cx="5616624" cy="252028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1847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6000">
        <p15:prstTrans prst="peelOff"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7916AA52-3D4A-4202-8313-CDC4B86AAB58}"/>
              </a:ext>
            </a:extLst>
          </p:cNvPr>
          <p:cNvSpPr/>
          <p:nvPr/>
        </p:nvSpPr>
        <p:spPr>
          <a:xfrm>
            <a:off x="251520" y="462027"/>
            <a:ext cx="6696744" cy="4219446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148B96-EB52-46A3-A54D-BB6B79ECDBAD}"/>
              </a:ext>
            </a:extLst>
          </p:cNvPr>
          <p:cNvSpPr/>
          <p:nvPr/>
        </p:nvSpPr>
        <p:spPr>
          <a:xfrm>
            <a:off x="971600" y="1131590"/>
            <a:ext cx="6048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</a:rPr>
              <a:t>Актуальность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	Чтение сказок родители заменяют просмотром мультфильмов сомнительного содержания, забывая о том, что сказки – историческое, литературное наследие, имеющее воспитательное значение.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	Из сказок дети черпают множество познаний: первые представления о времени и пространстве, о связи человека с природой, предметным миром.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	Язык сказок отличается большой живописностью: в нем много метких сравнений, эпитетов, образных выражений, диалогов, песенок, ритмичных повторов, которые помогают ребенку развивать речь</a:t>
            </a:r>
            <a:r>
              <a:rPr lang="ru-RU" dirty="0">
                <a:latin typeface="Book Antiqua" panose="0204060205030503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6000">
        <p15:prstTrans prst="peelOff"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D64924ED-16B8-445B-8C5A-A65C72073A71}"/>
              </a:ext>
            </a:extLst>
          </p:cNvPr>
          <p:cNvSpPr/>
          <p:nvPr/>
        </p:nvSpPr>
        <p:spPr>
          <a:xfrm>
            <a:off x="2123728" y="555526"/>
            <a:ext cx="6768752" cy="4032448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D69972-0259-4CE2-9206-FFA1A2234732}"/>
              </a:ext>
            </a:extLst>
          </p:cNvPr>
          <p:cNvSpPr/>
          <p:nvPr/>
        </p:nvSpPr>
        <p:spPr>
          <a:xfrm>
            <a:off x="2771800" y="1131590"/>
            <a:ext cx="597666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</a:rPr>
              <a:t>Цель:</a:t>
            </a:r>
            <a:endParaRPr lang="ru-RU" dirty="0">
              <a:latin typeface="Book Antiqua" panose="02040602050305030304" pitchFamily="18" charset="0"/>
            </a:endParaRPr>
          </a:p>
          <a:p>
            <a:r>
              <a:rPr lang="ru-RU" sz="1600" dirty="0">
                <a:latin typeface="Book Antiqua" panose="02040602050305030304" pitchFamily="18" charset="0"/>
              </a:rPr>
              <a:t>	Развитие коммуникативно-речевых способностей дошкольников через русскую народную сказку в условиях специально организованной образовательной деятельности через актуализацию собственного личностного опыта в процессе понимания и формирования интереса к речевому общению ; воспитание у детей любви к русским народным сказкам, как к произведению искусства , возобновление традиции семейного чтения с помощью привлечения родителей к реализации проекта и дальнейшей совместной деятельности.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6000">
        <p15:prstTrans prst="peelOff"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830E45C5-128F-4E38-9651-9C28813437DE}"/>
              </a:ext>
            </a:extLst>
          </p:cNvPr>
          <p:cNvSpPr/>
          <p:nvPr/>
        </p:nvSpPr>
        <p:spPr>
          <a:xfrm>
            <a:off x="3851920" y="699542"/>
            <a:ext cx="1800200" cy="432048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виток: вертикальный 4">
            <a:extLst>
              <a:ext uri="{FF2B5EF4-FFF2-40B4-BE49-F238E27FC236}">
                <a16:creationId xmlns:a16="http://schemas.microsoft.com/office/drawing/2014/main" id="{6B17032E-9109-4EF9-AA77-AA867F0F3333}"/>
              </a:ext>
            </a:extLst>
          </p:cNvPr>
          <p:cNvSpPr/>
          <p:nvPr/>
        </p:nvSpPr>
        <p:spPr>
          <a:xfrm>
            <a:off x="6732240" y="1275606"/>
            <a:ext cx="2304256" cy="3024336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i="1" u="sng" dirty="0">
                <a:solidFill>
                  <a:schemeClr val="tx1"/>
                </a:solidFill>
                <a:latin typeface="Book Antiqua" panose="02040602050305030304" pitchFamily="18" charset="0"/>
              </a:rPr>
              <a:t>воспитательные:</a:t>
            </a:r>
            <a:endParaRPr lang="ru-RU" sz="1200" b="1" u="sng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• воспитывать чувства дружбы и коллективизма;</a:t>
            </a: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• воспитывать культуру речи.</a:t>
            </a:r>
          </a:p>
        </p:txBody>
      </p:sp>
      <p:sp>
        <p:nvSpPr>
          <p:cNvPr id="4" name="Свиток: вертикальный 3">
            <a:extLst>
              <a:ext uri="{FF2B5EF4-FFF2-40B4-BE49-F238E27FC236}">
                <a16:creationId xmlns:a16="http://schemas.microsoft.com/office/drawing/2014/main" id="{78665F57-AE08-425D-AF6B-70FE41874089}"/>
              </a:ext>
            </a:extLst>
          </p:cNvPr>
          <p:cNvSpPr/>
          <p:nvPr/>
        </p:nvSpPr>
        <p:spPr>
          <a:xfrm>
            <a:off x="4067944" y="1275606"/>
            <a:ext cx="2592288" cy="3024336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i="1" u="sng" dirty="0">
                <a:solidFill>
                  <a:schemeClr val="tx1"/>
                </a:solidFill>
                <a:latin typeface="Book Antiqua" panose="02040602050305030304" pitchFamily="18" charset="0"/>
              </a:rPr>
              <a:t>развивающие:</a:t>
            </a:r>
            <a:endParaRPr lang="ru-RU" sz="1200" b="1" u="sng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• развивать у детей образное мышление, фантазию, творческие</a:t>
            </a: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способности;</a:t>
            </a: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• развивать коммуникабельность и умение общаться с взрослыми и со сверстниками</a:t>
            </a: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в разных ситуациях;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65DC73-8108-449E-8739-1534DF0F0D74}"/>
              </a:ext>
            </a:extLst>
          </p:cNvPr>
          <p:cNvSpPr/>
          <p:nvPr/>
        </p:nvSpPr>
        <p:spPr>
          <a:xfrm>
            <a:off x="3923928" y="699542"/>
            <a:ext cx="1296144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виток: вертикальный 5">
            <a:extLst>
              <a:ext uri="{FF2B5EF4-FFF2-40B4-BE49-F238E27FC236}">
                <a16:creationId xmlns:a16="http://schemas.microsoft.com/office/drawing/2014/main" id="{CA8ED721-5454-46C7-B752-1835283C3A66}"/>
              </a:ext>
            </a:extLst>
          </p:cNvPr>
          <p:cNvSpPr/>
          <p:nvPr/>
        </p:nvSpPr>
        <p:spPr>
          <a:xfrm>
            <a:off x="1619672" y="1275606"/>
            <a:ext cx="2592288" cy="3024336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i="1" u="sng" dirty="0">
                <a:solidFill>
                  <a:schemeClr val="tx1"/>
                </a:solidFill>
                <a:latin typeface="Book Antiqua" panose="02040602050305030304" pitchFamily="18" charset="0"/>
              </a:rPr>
              <a:t>образовательные</a:t>
            </a:r>
            <a:r>
              <a:rPr lang="ru-RU" sz="1200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:</a:t>
            </a:r>
            <a:endParaRPr lang="ru-RU" sz="1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• расширить представление детей о сказках;</a:t>
            </a: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• формировать умение детей рассуждать;</a:t>
            </a: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• формировать умение выразительно читать стихи, инсценировать</a:t>
            </a: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эпизоды сказок;</a:t>
            </a:r>
          </a:p>
          <a:p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• обогащать и расширять словарный запас детей.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4000">
        <p15:prstTrans prst="peelOff"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C062ADD4-EA33-482B-83EF-9EF682B70D9C}"/>
              </a:ext>
            </a:extLst>
          </p:cNvPr>
          <p:cNvSpPr/>
          <p:nvPr/>
        </p:nvSpPr>
        <p:spPr>
          <a:xfrm>
            <a:off x="2051721" y="555526"/>
            <a:ext cx="4176464" cy="648072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6BC9F1-3023-4A24-8E37-18113E85EDC6}"/>
              </a:ext>
            </a:extLst>
          </p:cNvPr>
          <p:cNvSpPr/>
          <p:nvPr/>
        </p:nvSpPr>
        <p:spPr>
          <a:xfrm>
            <a:off x="2411761" y="627534"/>
            <a:ext cx="372967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виток: вертикальный 3">
            <a:extLst>
              <a:ext uri="{FF2B5EF4-FFF2-40B4-BE49-F238E27FC236}">
                <a16:creationId xmlns:a16="http://schemas.microsoft.com/office/drawing/2014/main" id="{DE25C9D2-5CE8-4F29-BD96-CD6D898F022F}"/>
              </a:ext>
            </a:extLst>
          </p:cNvPr>
          <p:cNvSpPr/>
          <p:nvPr/>
        </p:nvSpPr>
        <p:spPr>
          <a:xfrm>
            <a:off x="107504" y="1347614"/>
            <a:ext cx="2376265" cy="3024336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b="1" dirty="0">
                <a:latin typeface="Book Antiqua" panose="02040602050305030304" pitchFamily="18" charset="0"/>
              </a:rPr>
              <a:t>1.</a:t>
            </a:r>
          </a:p>
          <a:p>
            <a:r>
              <a:rPr lang="ru-RU" sz="1400" b="1" dirty="0">
                <a:latin typeface="+mj-lt"/>
              </a:rPr>
              <a:t>Подготовительный </a:t>
            </a:r>
          </a:p>
          <a:p>
            <a:r>
              <a:rPr lang="ru-RU" sz="1400" dirty="0">
                <a:latin typeface="Book Antiqua" panose="02040602050305030304" pitchFamily="18" charset="0"/>
              </a:rPr>
              <a:t>Выявление проблемы,</a:t>
            </a:r>
          </a:p>
          <a:p>
            <a:r>
              <a:rPr lang="ru-RU" sz="1400" dirty="0">
                <a:latin typeface="Book Antiqua" panose="02040602050305030304" pitchFamily="18" charset="0"/>
              </a:rPr>
              <a:t>анализ имеющихся педагогических ресурсов, определение направлений деятельности.</a:t>
            </a:r>
          </a:p>
        </p:txBody>
      </p:sp>
      <p:sp>
        <p:nvSpPr>
          <p:cNvPr id="5" name="Свиток: вертикальный 4">
            <a:extLst>
              <a:ext uri="{FF2B5EF4-FFF2-40B4-BE49-F238E27FC236}">
                <a16:creationId xmlns:a16="http://schemas.microsoft.com/office/drawing/2014/main" id="{5989ED15-7A42-4AA3-BC28-5CBAE57C56CC}"/>
              </a:ext>
            </a:extLst>
          </p:cNvPr>
          <p:cNvSpPr/>
          <p:nvPr/>
        </p:nvSpPr>
        <p:spPr>
          <a:xfrm>
            <a:off x="2483769" y="1347614"/>
            <a:ext cx="2448272" cy="3024336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b="1" dirty="0"/>
              <a:t>2.</a:t>
            </a:r>
          </a:p>
          <a:p>
            <a:r>
              <a:rPr lang="ru-RU" sz="1400" b="1" dirty="0">
                <a:latin typeface="Book Antiqua" panose="02040602050305030304" pitchFamily="18" charset="0"/>
              </a:rPr>
              <a:t>Основной этап </a:t>
            </a:r>
            <a:endParaRPr lang="ru-RU" sz="1400" dirty="0">
              <a:latin typeface="Book Antiqua" panose="02040602050305030304" pitchFamily="18" charset="0"/>
            </a:endParaRPr>
          </a:p>
          <a:p>
            <a:r>
              <a:rPr lang="ru-RU" sz="1400" dirty="0">
                <a:latin typeface="Book Antiqua" panose="02040602050305030304" pitchFamily="18" charset="0"/>
              </a:rPr>
              <a:t>Содержание коррекционно-образовательной работы по освоению в рамках проекта.</a:t>
            </a:r>
          </a:p>
        </p:txBody>
      </p:sp>
      <p:sp>
        <p:nvSpPr>
          <p:cNvPr id="6" name="Свиток: вертикальный 5">
            <a:extLst>
              <a:ext uri="{FF2B5EF4-FFF2-40B4-BE49-F238E27FC236}">
                <a16:creationId xmlns:a16="http://schemas.microsoft.com/office/drawing/2014/main" id="{B13538D3-5BC9-4F5B-9E79-B5229571B3C8}"/>
              </a:ext>
            </a:extLst>
          </p:cNvPr>
          <p:cNvSpPr/>
          <p:nvPr/>
        </p:nvSpPr>
        <p:spPr>
          <a:xfrm>
            <a:off x="4860034" y="1347614"/>
            <a:ext cx="2361523" cy="3024336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b="1" dirty="0"/>
              <a:t>3.</a:t>
            </a:r>
          </a:p>
          <a:p>
            <a:r>
              <a:rPr lang="ru-RU" sz="1400" b="1" dirty="0">
                <a:latin typeface="Book Antiqua" panose="02040602050305030304" pitchFamily="18" charset="0"/>
              </a:rPr>
              <a:t>Итоговый этап</a:t>
            </a:r>
            <a:endParaRPr lang="ru-RU" sz="1400" dirty="0">
              <a:latin typeface="Book Antiqua" panose="02040602050305030304" pitchFamily="18" charset="0"/>
            </a:endParaRPr>
          </a:p>
          <a:p>
            <a:r>
              <a:rPr lang="ru-RU" sz="1400" dirty="0">
                <a:latin typeface="Book Antiqua" panose="02040602050305030304" pitchFamily="18" charset="0"/>
              </a:rPr>
              <a:t>Итоговое мероприятие- </a:t>
            </a:r>
          </a:p>
          <a:p>
            <a:r>
              <a:rPr lang="ru-RU" sz="1400" dirty="0">
                <a:latin typeface="Book Antiqua" panose="02040602050305030304" pitchFamily="18" charset="0"/>
              </a:rPr>
              <a:t>Театрализация сказки «Теремок»</a:t>
            </a:r>
          </a:p>
        </p:txBody>
      </p:sp>
    </p:spTree>
    <p:extLst>
      <p:ext uri="{BB962C8B-B14F-4D97-AF65-F5344CB8AC3E}">
        <p14:creationId xmlns:p14="http://schemas.microsoft.com/office/powerpoint/2010/main" val="2968848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4000">
        <p15:prstTrans prst="peelOff"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ток: горизонтальный 5">
            <a:extLst>
              <a:ext uri="{FF2B5EF4-FFF2-40B4-BE49-F238E27FC236}">
                <a16:creationId xmlns:a16="http://schemas.microsoft.com/office/drawing/2014/main" id="{4B8A3787-9D48-4813-8FF1-0DCD4A2EECEB}"/>
              </a:ext>
            </a:extLst>
          </p:cNvPr>
          <p:cNvSpPr/>
          <p:nvPr/>
        </p:nvSpPr>
        <p:spPr>
          <a:xfrm>
            <a:off x="3167844" y="627534"/>
            <a:ext cx="3276364" cy="648072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92924B-A929-45BF-9431-742B03AE1990}"/>
              </a:ext>
            </a:extLst>
          </p:cNvPr>
          <p:cNvSpPr/>
          <p:nvPr/>
        </p:nvSpPr>
        <p:spPr>
          <a:xfrm>
            <a:off x="251520" y="987574"/>
            <a:ext cx="4032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400" b="1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с презентацией «Театральная азбука»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 расширить представления детей о мире театра, о театральных профессиях, стимулировать их интерес к театральному искусству, обогатить словарный запас детей театральными терминами.</a:t>
            </a:r>
            <a:endParaRPr lang="ru-RU" sz="14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702911-84DA-43E1-A96F-F3DC9126BD93}"/>
              </a:ext>
            </a:extLst>
          </p:cNvPr>
          <p:cNvSpPr/>
          <p:nvPr/>
        </p:nvSpPr>
        <p:spPr>
          <a:xfrm>
            <a:off x="3203848" y="627534"/>
            <a:ext cx="2664296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Book Antiqua" panose="0204060205030503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Работа с детьми</a:t>
            </a:r>
            <a:endParaRPr lang="ru-RU" sz="1400" b="1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FB8D59-3D67-45D3-B064-71E05E49F33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1"/>
          <a:stretch/>
        </p:blipFill>
        <p:spPr bwMode="auto">
          <a:xfrm>
            <a:off x="1091959" y="2997886"/>
            <a:ext cx="2915341" cy="1513037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" name="Picture 2" descr="C:\Users\Наталья\Desktop\Театральная неделя\оркестровая яма.jpg">
            <a:extLst>
              <a:ext uri="{FF2B5EF4-FFF2-40B4-BE49-F238E27FC236}">
                <a16:creationId xmlns:a16="http://schemas.microsoft.com/office/drawing/2014/main" id="{DF972B9B-2728-4E32-B714-1B7D630A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18" y="2801538"/>
            <a:ext cx="2380896" cy="1513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4" descr="C:\Users\Наталья\Desktop\Театральная неделя\гримерка.jpg">
            <a:extLst>
              <a:ext uri="{FF2B5EF4-FFF2-40B4-BE49-F238E27FC236}">
                <a16:creationId xmlns:a16="http://schemas.microsoft.com/office/drawing/2014/main" id="{EC797E0C-A93B-45DC-9C6A-69926777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75" y="1410722"/>
            <a:ext cx="2460231" cy="1600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4" descr="E:\Новое  март 2016\Театральная неделя\Картинки\morozkoznakomstvo.jpg">
            <a:extLst>
              <a:ext uri="{FF2B5EF4-FFF2-40B4-BE49-F238E27FC236}">
                <a16:creationId xmlns:a16="http://schemas.microsoft.com/office/drawing/2014/main" id="{05A7D310-2BF8-4219-9311-7C8BC2D12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78" y="1241273"/>
            <a:ext cx="1875532" cy="14248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" name="Picture 5" descr="C:\Users\Наталья\Desktop\Театральная неделя\касса 4.jpg">
            <a:extLst>
              <a:ext uri="{FF2B5EF4-FFF2-40B4-BE49-F238E27FC236}">
                <a16:creationId xmlns:a16="http://schemas.microsoft.com/office/drawing/2014/main" id="{6CB8BB54-3C74-43D8-AB03-5BC5BC98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54" y="2928412"/>
            <a:ext cx="2267744" cy="14732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4000">
        <p15:prstTrans prst="curtains"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A9A03D-EF9F-45C6-B21E-1BA74F07BBF7}"/>
              </a:ext>
            </a:extLst>
          </p:cNvPr>
          <p:cNvSpPr/>
          <p:nvPr/>
        </p:nvSpPr>
        <p:spPr>
          <a:xfrm>
            <a:off x="5868144" y="771550"/>
            <a:ext cx="30963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«Моя любимая книга»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Задача: формировать мотивы участия детей в предстоящей деятельности от реализации проекта.</a:t>
            </a:r>
            <a:endParaRPr lang="ru-RU" sz="14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DE0C58-F99F-4B0B-A45B-0214997EC2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51" y="698197"/>
            <a:ext cx="3096344" cy="18735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84F98-BB0D-4F97-9303-275DFCB6C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062" y="2475503"/>
            <a:ext cx="3323520" cy="1873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A20F64-B3F4-4B27-8196-5FE9B4523157}"/>
              </a:ext>
            </a:extLst>
          </p:cNvPr>
          <p:cNvSpPr/>
          <p:nvPr/>
        </p:nvSpPr>
        <p:spPr>
          <a:xfrm>
            <a:off x="179512" y="652322"/>
            <a:ext cx="19442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Дидактические игры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«Узнай сказку по картинке»,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«Собери сказку»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</a:t>
            </a:r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1400" dirty="0">
                <a:latin typeface="Book Antiqua" panose="02040602050305030304" pitchFamily="18" charset="0"/>
              </a:rPr>
              <a:t>закреплять знания о сказках.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1D00A6-8AE3-4C86-A62C-1F23A78BD4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/>
          <a:stretch/>
        </p:blipFill>
        <p:spPr>
          <a:xfrm>
            <a:off x="2020767" y="2637062"/>
            <a:ext cx="3096344" cy="18735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431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4000">
        <p15:prstTrans prst="curtains"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F7D5F-402A-4AB7-A980-691229C0981D}"/>
              </a:ext>
            </a:extLst>
          </p:cNvPr>
          <p:cNvSpPr/>
          <p:nvPr/>
        </p:nvSpPr>
        <p:spPr>
          <a:xfrm>
            <a:off x="251520" y="771550"/>
            <a:ext cx="2808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упражнение: 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«Покажем сказку игрушкам»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совершенствовать художественно- исполнительские навыки детей, умение «вести» своего героя, развивать творческие способности.</a:t>
            </a:r>
            <a:endParaRPr lang="ru-RU" sz="14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D90B23-0087-4601-A808-C72D6559C6C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12681" r="11375"/>
          <a:stretch/>
        </p:blipFill>
        <p:spPr bwMode="auto">
          <a:xfrm>
            <a:off x="353951" y="2712328"/>
            <a:ext cx="2448272" cy="1679029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Рисунок 6">
            <a:extLst>
              <a:ext uri="{FF2B5EF4-FFF2-40B4-BE49-F238E27FC236}">
                <a16:creationId xmlns:a16="http://schemas.microsoft.com/office/drawing/2014/main" id="{9164B846-973B-431E-8EA9-A2609987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/>
          <a:stretch>
            <a:fillRect/>
          </a:stretch>
        </p:blipFill>
        <p:spPr bwMode="auto">
          <a:xfrm>
            <a:off x="3163828" y="2587432"/>
            <a:ext cx="2816343" cy="18793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49" name="Рисунок 7">
            <a:extLst>
              <a:ext uri="{FF2B5EF4-FFF2-40B4-BE49-F238E27FC236}">
                <a16:creationId xmlns:a16="http://schemas.microsoft.com/office/drawing/2014/main" id="{E3FE1F4E-E575-4727-9815-22903975B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r="13890"/>
          <a:stretch>
            <a:fillRect/>
          </a:stretch>
        </p:blipFill>
        <p:spPr bwMode="auto">
          <a:xfrm>
            <a:off x="6084170" y="2278294"/>
            <a:ext cx="2880318" cy="223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87EDD2-06EE-46FB-90C1-53FB9908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928" y="656288"/>
            <a:ext cx="468052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Book Antiqua" panose="02040602050305030304" pitchFamily="18" charset="0"/>
              </a:rPr>
              <a:t>Показ кукольного театра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Book Antiqua" panose="02040602050305030304" pitchFamily="18" charset="0"/>
              </a:rPr>
              <a:t>«</a:t>
            </a:r>
            <a:r>
              <a:rPr lang="ru-RU" sz="1400" b="1" dirty="0" err="1">
                <a:latin typeface="Book Antiqua" panose="02040602050305030304" pitchFamily="18" charset="0"/>
              </a:rPr>
              <a:t>Заюшкина</a:t>
            </a:r>
            <a:r>
              <a:rPr lang="ru-RU" sz="1400" b="1" dirty="0">
                <a:latin typeface="Book Antiqua" panose="02040602050305030304" pitchFamily="18" charset="0"/>
              </a:rPr>
              <a:t> избушка»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развитие творческих способностей детей средствами театрального искусства. Пополнять и активизировать словарный запас детей. Формировать интонационную выразительность речи. Развивать диалогическую речь.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44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4000">
        <p15:prstTrans prst="curtains"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FF0937-4F35-4267-B6E1-7E24C0CEC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9" y="2571750"/>
            <a:ext cx="3252003" cy="18332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FEAFAB-C991-44C3-AA4F-59F31F3C40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1"/>
          <a:stretch/>
        </p:blipFill>
        <p:spPr>
          <a:xfrm>
            <a:off x="4572000" y="2675460"/>
            <a:ext cx="4051117" cy="1963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400390-05AD-4C63-9039-1C5F0B520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15566"/>
            <a:ext cx="3121900" cy="17598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A3C51D-7B7C-4753-AC5A-F36A79350678}"/>
              </a:ext>
            </a:extLst>
          </p:cNvPr>
          <p:cNvSpPr/>
          <p:nvPr/>
        </p:nvSpPr>
        <p:spPr>
          <a:xfrm>
            <a:off x="520883" y="627534"/>
            <a:ext cx="5059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Интеграция образовательных областей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Book Antiqua" panose="02040602050305030304" pitchFamily="18" charset="0"/>
              </a:rPr>
              <a:t>« Расскажи сказку по картинкам»</a:t>
            </a:r>
          </a:p>
          <a:p>
            <a:endParaRPr lang="ru-RU" sz="14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Задачи: последовательно, в соответствии с сюжетом сказки, рассказать отрывок из сказки, изображенный на своем рисунке. 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3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4000">
        <p15:prstTrans prst="curtains"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579</Words>
  <Application>Microsoft Office PowerPoint</Application>
  <PresentationFormat>Экран (16:9)</PresentationFormat>
  <Paragraphs>78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Book Antiqua</vt:lpstr>
      <vt:lpstr>Calibri</vt:lpstr>
      <vt:lpstr>Century</vt:lpstr>
      <vt:lpstr>Corbel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Mary</cp:lastModifiedBy>
  <cp:revision>109</cp:revision>
  <dcterms:created xsi:type="dcterms:W3CDTF">2018-06-09T17:57:46Z</dcterms:created>
  <dcterms:modified xsi:type="dcterms:W3CDTF">2021-03-28T11:12:53Z</dcterms:modified>
</cp:coreProperties>
</file>