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notesMasterIdLst>
    <p:notesMasterId r:id="rId27"/>
  </p:notesMasterIdLst>
  <p:sldIdLst>
    <p:sldId id="281" r:id="rId2"/>
    <p:sldId id="279" r:id="rId3"/>
    <p:sldId id="288" r:id="rId4"/>
    <p:sldId id="282" r:id="rId5"/>
    <p:sldId id="328" r:id="rId6"/>
    <p:sldId id="287" r:id="rId7"/>
    <p:sldId id="311" r:id="rId8"/>
    <p:sldId id="309" r:id="rId9"/>
    <p:sldId id="310" r:id="rId10"/>
    <p:sldId id="312" r:id="rId11"/>
    <p:sldId id="314" r:id="rId12"/>
    <p:sldId id="316" r:id="rId13"/>
    <p:sldId id="322" r:id="rId14"/>
    <p:sldId id="317" r:id="rId15"/>
    <p:sldId id="321" r:id="rId16"/>
    <p:sldId id="318" r:id="rId17"/>
    <p:sldId id="325" r:id="rId18"/>
    <p:sldId id="319" r:id="rId19"/>
    <p:sldId id="323" r:id="rId20"/>
    <p:sldId id="326" r:id="rId21"/>
    <p:sldId id="305" r:id="rId22"/>
    <p:sldId id="327" r:id="rId23"/>
    <p:sldId id="324" r:id="rId24"/>
    <p:sldId id="308" r:id="rId25"/>
    <p:sldId id="27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8" d="100"/>
          <a:sy n="68" d="100"/>
        </p:scale>
        <p:origin x="-1212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7951BE-51DA-49B2-BD2F-3D831D1028AE}" type="doc">
      <dgm:prSet loTypeId="urn:microsoft.com/office/officeart/2005/8/layout/hProcess9" loCatId="process" qsTypeId="urn:microsoft.com/office/officeart/2005/8/quickstyle/3d2#2" qsCatId="3D" csTypeId="urn:microsoft.com/office/officeart/2005/8/colors/colorful2" csCatId="colorful" phldr="1"/>
      <dgm:spPr/>
    </dgm:pt>
    <dgm:pt modelId="{38A5415D-49C7-4849-8A0E-571C0C966830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Интонационная выразительность речи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4C5B5D35-072A-4F84-8863-9F8E67E5B700}" type="parTrans" cxnId="{54FAAEBB-041B-427F-A27B-22415BD4C1BF}">
      <dgm:prSet/>
      <dgm:spPr/>
      <dgm:t>
        <a:bodyPr/>
        <a:lstStyle/>
        <a:p>
          <a:endParaRPr lang="ru-RU"/>
        </a:p>
      </dgm:t>
    </dgm:pt>
    <dgm:pt modelId="{41162E6E-E0C8-4086-8BB9-C2B9026CE5F3}" type="sibTrans" cxnId="{54FAAEBB-041B-427F-A27B-22415BD4C1BF}">
      <dgm:prSet/>
      <dgm:spPr/>
      <dgm:t>
        <a:bodyPr/>
        <a:lstStyle/>
        <a:p>
          <a:endParaRPr lang="ru-RU"/>
        </a:p>
      </dgm:t>
    </dgm:pt>
    <dgm:pt modelId="{3785BA83-9416-4D16-B00E-D86D87005B3E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0" dirty="0" smtClean="0">
              <a:latin typeface="Times New Roman" pitchFamily="18" charset="0"/>
              <a:cs typeface="Times New Roman" pitchFamily="18" charset="0"/>
            </a:rPr>
            <a:t>Коммуникативная функция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0" dirty="0" smtClean="0">
              <a:latin typeface="Times New Roman" pitchFamily="18" charset="0"/>
              <a:cs typeface="Times New Roman" pitchFamily="18" charset="0"/>
            </a:rPr>
            <a:t>речи</a:t>
          </a:r>
        </a:p>
        <a:p>
          <a:pPr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dirty="0"/>
        </a:p>
      </dgm:t>
    </dgm:pt>
    <dgm:pt modelId="{DA98D18E-F55B-435F-B98C-ED740EE82B01}" type="parTrans" cxnId="{9189B9B7-B14E-46D2-9B3F-E716E671DB3A}">
      <dgm:prSet/>
      <dgm:spPr/>
      <dgm:t>
        <a:bodyPr/>
        <a:lstStyle/>
        <a:p>
          <a:endParaRPr lang="ru-RU"/>
        </a:p>
      </dgm:t>
    </dgm:pt>
    <dgm:pt modelId="{2173DE14-5C43-42A9-A743-3C03BF67585E}" type="sibTrans" cxnId="{9189B9B7-B14E-46D2-9B3F-E716E671DB3A}">
      <dgm:prSet/>
      <dgm:spPr/>
      <dgm:t>
        <a:bodyPr/>
        <a:lstStyle/>
        <a:p>
          <a:endParaRPr lang="ru-RU"/>
        </a:p>
      </dgm:t>
    </dgm:pt>
    <dgm:pt modelId="{545B6FCC-90CC-4712-B441-F6BE63ECFEA8}">
      <dgm:prSet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Формирование полноценной учебной деятельности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262C26CF-F2C3-48E1-BF4C-CE65E5BB7952}" type="parTrans" cxnId="{4AFC3D94-1B3D-454E-8549-E60A6576D67E}">
      <dgm:prSet/>
      <dgm:spPr/>
      <dgm:t>
        <a:bodyPr/>
        <a:lstStyle/>
        <a:p>
          <a:endParaRPr lang="ru-RU"/>
        </a:p>
      </dgm:t>
    </dgm:pt>
    <dgm:pt modelId="{2B6321D9-071E-4A7E-BA5E-43D05C2299CA}" type="sibTrans" cxnId="{4AFC3D94-1B3D-454E-8549-E60A6576D67E}">
      <dgm:prSet/>
      <dgm:spPr/>
      <dgm:t>
        <a:bodyPr/>
        <a:lstStyle/>
        <a:p>
          <a:endParaRPr lang="ru-RU"/>
        </a:p>
      </dgm:t>
    </dgm:pt>
    <dgm:pt modelId="{50D22534-C732-4028-BF27-A7605A46A608}" type="pres">
      <dgm:prSet presAssocID="{467951BE-51DA-49B2-BD2F-3D831D1028AE}" presName="CompostProcess" presStyleCnt="0">
        <dgm:presLayoutVars>
          <dgm:dir/>
          <dgm:resizeHandles val="exact"/>
        </dgm:presLayoutVars>
      </dgm:prSet>
      <dgm:spPr/>
    </dgm:pt>
    <dgm:pt modelId="{914B66BA-A9D7-4BDE-8B67-0EC8473C9259}" type="pres">
      <dgm:prSet presAssocID="{467951BE-51DA-49B2-BD2F-3D831D1028AE}" presName="arrow" presStyleLbl="bgShp" presStyleIdx="0" presStyleCnt="1"/>
      <dgm:spPr/>
    </dgm:pt>
    <dgm:pt modelId="{9C8232AF-E426-4471-88B4-0FB6970A83B4}" type="pres">
      <dgm:prSet presAssocID="{467951BE-51DA-49B2-BD2F-3D831D1028AE}" presName="linearProcess" presStyleCnt="0"/>
      <dgm:spPr/>
    </dgm:pt>
    <dgm:pt modelId="{1E79AFEA-5E57-4D6E-BF67-1179B4C374E0}" type="pres">
      <dgm:prSet presAssocID="{38A5415D-49C7-4849-8A0E-571C0C966830}" presName="textNode" presStyleLbl="node1" presStyleIdx="0" presStyleCnt="3" custScaleX="1234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DB7F27-33E9-45F3-BA62-C57E6DA69EC2}" type="pres">
      <dgm:prSet presAssocID="{41162E6E-E0C8-4086-8BB9-C2B9026CE5F3}" presName="sibTrans" presStyleCnt="0"/>
      <dgm:spPr/>
    </dgm:pt>
    <dgm:pt modelId="{636A6D4E-5868-4586-A4BC-1643BA63B6F5}" type="pres">
      <dgm:prSet presAssocID="{3785BA83-9416-4D16-B00E-D86D87005B3E}" presName="textNode" presStyleLbl="node1" presStyleIdx="1" presStyleCnt="3" custScaleX="1303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18D1E1-00C3-4D9F-8EAE-C25C415799AC}" type="pres">
      <dgm:prSet presAssocID="{2173DE14-5C43-42A9-A743-3C03BF67585E}" presName="sibTrans" presStyleCnt="0"/>
      <dgm:spPr/>
    </dgm:pt>
    <dgm:pt modelId="{CAF3EFE6-F39F-426C-9B55-687ECA900307}" type="pres">
      <dgm:prSet presAssocID="{545B6FCC-90CC-4712-B441-F6BE63ECFEA8}" presName="textNode" presStyleLbl="node1" presStyleIdx="2" presStyleCnt="3" custScaleX="1083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9D0139-286F-4112-94CE-1A84979A0320}" type="presOf" srcId="{467951BE-51DA-49B2-BD2F-3D831D1028AE}" destId="{50D22534-C732-4028-BF27-A7605A46A608}" srcOrd="0" destOrd="0" presId="urn:microsoft.com/office/officeart/2005/8/layout/hProcess9"/>
    <dgm:cxn modelId="{54FAAEBB-041B-427F-A27B-22415BD4C1BF}" srcId="{467951BE-51DA-49B2-BD2F-3D831D1028AE}" destId="{38A5415D-49C7-4849-8A0E-571C0C966830}" srcOrd="0" destOrd="0" parTransId="{4C5B5D35-072A-4F84-8863-9F8E67E5B700}" sibTransId="{41162E6E-E0C8-4086-8BB9-C2B9026CE5F3}"/>
    <dgm:cxn modelId="{74CA2C94-B2B8-45EB-962F-35309BB6A7F1}" type="presOf" srcId="{3785BA83-9416-4D16-B00E-D86D87005B3E}" destId="{636A6D4E-5868-4586-A4BC-1643BA63B6F5}" srcOrd="0" destOrd="0" presId="urn:microsoft.com/office/officeart/2005/8/layout/hProcess9"/>
    <dgm:cxn modelId="{637D9FB3-FADA-465D-B424-A28092E44F77}" type="presOf" srcId="{38A5415D-49C7-4849-8A0E-571C0C966830}" destId="{1E79AFEA-5E57-4D6E-BF67-1179B4C374E0}" srcOrd="0" destOrd="0" presId="urn:microsoft.com/office/officeart/2005/8/layout/hProcess9"/>
    <dgm:cxn modelId="{42E74DCD-797C-4312-971D-CA79AD21DDC1}" type="presOf" srcId="{545B6FCC-90CC-4712-B441-F6BE63ECFEA8}" destId="{CAF3EFE6-F39F-426C-9B55-687ECA900307}" srcOrd="0" destOrd="0" presId="urn:microsoft.com/office/officeart/2005/8/layout/hProcess9"/>
    <dgm:cxn modelId="{4AFC3D94-1B3D-454E-8549-E60A6576D67E}" srcId="{467951BE-51DA-49B2-BD2F-3D831D1028AE}" destId="{545B6FCC-90CC-4712-B441-F6BE63ECFEA8}" srcOrd="2" destOrd="0" parTransId="{262C26CF-F2C3-48E1-BF4C-CE65E5BB7952}" sibTransId="{2B6321D9-071E-4A7E-BA5E-43D05C2299CA}"/>
    <dgm:cxn modelId="{9189B9B7-B14E-46D2-9B3F-E716E671DB3A}" srcId="{467951BE-51DA-49B2-BD2F-3D831D1028AE}" destId="{3785BA83-9416-4D16-B00E-D86D87005B3E}" srcOrd="1" destOrd="0" parTransId="{DA98D18E-F55B-435F-B98C-ED740EE82B01}" sibTransId="{2173DE14-5C43-42A9-A743-3C03BF67585E}"/>
    <dgm:cxn modelId="{4409E21A-BD8F-457D-AD23-48E574E225D8}" type="presParOf" srcId="{50D22534-C732-4028-BF27-A7605A46A608}" destId="{914B66BA-A9D7-4BDE-8B67-0EC8473C9259}" srcOrd="0" destOrd="0" presId="urn:microsoft.com/office/officeart/2005/8/layout/hProcess9"/>
    <dgm:cxn modelId="{AF841998-9F09-436C-92BE-CC624CB26498}" type="presParOf" srcId="{50D22534-C732-4028-BF27-A7605A46A608}" destId="{9C8232AF-E426-4471-88B4-0FB6970A83B4}" srcOrd="1" destOrd="0" presId="urn:microsoft.com/office/officeart/2005/8/layout/hProcess9"/>
    <dgm:cxn modelId="{7776C26F-5A11-496F-8F12-138845B1B0C0}" type="presParOf" srcId="{9C8232AF-E426-4471-88B4-0FB6970A83B4}" destId="{1E79AFEA-5E57-4D6E-BF67-1179B4C374E0}" srcOrd="0" destOrd="0" presId="urn:microsoft.com/office/officeart/2005/8/layout/hProcess9"/>
    <dgm:cxn modelId="{D5BDE188-5536-4464-A421-D505434CDA5F}" type="presParOf" srcId="{9C8232AF-E426-4471-88B4-0FB6970A83B4}" destId="{ADDB7F27-33E9-45F3-BA62-C57E6DA69EC2}" srcOrd="1" destOrd="0" presId="urn:microsoft.com/office/officeart/2005/8/layout/hProcess9"/>
    <dgm:cxn modelId="{FB52095D-8994-4828-90B6-F5350DCB17D1}" type="presParOf" srcId="{9C8232AF-E426-4471-88B4-0FB6970A83B4}" destId="{636A6D4E-5868-4586-A4BC-1643BA63B6F5}" srcOrd="2" destOrd="0" presId="urn:microsoft.com/office/officeart/2005/8/layout/hProcess9"/>
    <dgm:cxn modelId="{AD9CF709-DBE7-44AE-BB6A-963CD8B974E9}" type="presParOf" srcId="{9C8232AF-E426-4471-88B4-0FB6970A83B4}" destId="{9618D1E1-00C3-4D9F-8EAE-C25C415799AC}" srcOrd="3" destOrd="0" presId="urn:microsoft.com/office/officeart/2005/8/layout/hProcess9"/>
    <dgm:cxn modelId="{30A74E50-6EEF-4D2E-8A4A-EBE0F9EB1CE4}" type="presParOf" srcId="{9C8232AF-E426-4471-88B4-0FB6970A83B4}" destId="{CAF3EFE6-F39F-426C-9B55-687ECA900307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4B66BA-A9D7-4BDE-8B67-0EC8473C9259}">
      <dsp:nvSpPr>
        <dsp:cNvPr id="0" name=""/>
        <dsp:cNvSpPr/>
      </dsp:nvSpPr>
      <dsp:spPr>
        <a:xfrm>
          <a:off x="610554" y="0"/>
          <a:ext cx="6919618" cy="4970476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1E79AFEA-5E57-4D6E-BF67-1179B4C374E0}">
      <dsp:nvSpPr>
        <dsp:cNvPr id="0" name=""/>
        <dsp:cNvSpPr/>
      </dsp:nvSpPr>
      <dsp:spPr>
        <a:xfrm>
          <a:off x="8744" y="1491143"/>
          <a:ext cx="2620296" cy="19881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Интонационная выразительность речи</a:t>
          </a:r>
          <a:endParaRPr lang="ru-RU" sz="1900" kern="1200" dirty="0"/>
        </a:p>
      </dsp:txBody>
      <dsp:txXfrm>
        <a:off x="105799" y="1588198"/>
        <a:ext cx="2426186" cy="1794080"/>
      </dsp:txXfrm>
    </dsp:sp>
    <dsp:sp modelId="{636A6D4E-5868-4586-A4BC-1643BA63B6F5}">
      <dsp:nvSpPr>
        <dsp:cNvPr id="0" name=""/>
        <dsp:cNvSpPr/>
      </dsp:nvSpPr>
      <dsp:spPr>
        <a:xfrm>
          <a:off x="2760215" y="1491143"/>
          <a:ext cx="2620296" cy="1988190"/>
        </a:xfrm>
        <a:prstGeom prst="roundRect">
          <a:avLst/>
        </a:prstGeom>
        <a:gradFill rotWithShape="0">
          <a:gsLst>
            <a:gs pos="0">
              <a:schemeClr val="accent2">
                <a:hueOff val="226582"/>
                <a:satOff val="-23996"/>
                <a:lumOff val="-588"/>
                <a:alphaOff val="0"/>
                <a:tint val="96000"/>
                <a:lumMod val="104000"/>
              </a:schemeClr>
            </a:gs>
            <a:gs pos="100000">
              <a:schemeClr val="accent2">
                <a:hueOff val="226582"/>
                <a:satOff val="-23996"/>
                <a:lumOff val="-588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900" kern="1200" dirty="0" smtClean="0"/>
            <a:t>Коммуникативная функция речи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2857270" y="1588198"/>
        <a:ext cx="2426186" cy="1794080"/>
      </dsp:txXfrm>
    </dsp:sp>
    <dsp:sp modelId="{CAF3EFE6-F39F-426C-9B55-687ECA900307}">
      <dsp:nvSpPr>
        <dsp:cNvPr id="0" name=""/>
        <dsp:cNvSpPr/>
      </dsp:nvSpPr>
      <dsp:spPr>
        <a:xfrm>
          <a:off x="5511686" y="1491143"/>
          <a:ext cx="2620296" cy="1988190"/>
        </a:xfrm>
        <a:prstGeom prst="roundRect">
          <a:avLst/>
        </a:prstGeom>
        <a:gradFill rotWithShape="0">
          <a:gsLst>
            <a:gs pos="0">
              <a:schemeClr val="accent2">
                <a:hueOff val="453165"/>
                <a:satOff val="-47993"/>
                <a:lumOff val="-1176"/>
                <a:alphaOff val="0"/>
                <a:tint val="96000"/>
                <a:lumMod val="104000"/>
              </a:schemeClr>
            </a:gs>
            <a:gs pos="100000">
              <a:schemeClr val="accent2">
                <a:hueOff val="453165"/>
                <a:satOff val="-47993"/>
                <a:lumOff val="-1176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Формирование полноценной учебной деятельности</a:t>
          </a:r>
          <a:endParaRPr lang="ru-RU" sz="1900" kern="1200" dirty="0"/>
        </a:p>
      </dsp:txBody>
      <dsp:txXfrm>
        <a:off x="5608741" y="1588198"/>
        <a:ext cx="2426186" cy="1794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4178A-C36C-49F1-96F9-8337A7730BA5}" type="datetimeFigureOut">
              <a:rPr lang="ru-RU" smtClean="0"/>
              <a:pPr/>
              <a:t>19.05.2025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5F002B-4ED5-4D58-828A-4FAC91A1D30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F002B-4ED5-4D58-828A-4FAC91A1D300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5D351-21E4-4EB9-9D10-E78F4F786C44}" type="datetimeFigureOut">
              <a:rPr lang="ru-RU" smtClean="0"/>
              <a:pPr/>
              <a:t>19.05.2025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491A7BF-1527-4925-A4D9-43D5B4521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5D351-21E4-4EB9-9D10-E78F4F786C44}" type="datetimeFigureOut">
              <a:rPr lang="ru-RU" smtClean="0"/>
              <a:pPr/>
              <a:t>19.05.2025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A7BF-1527-4925-A4D9-43D5B4521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5D351-21E4-4EB9-9D10-E78F4F786C44}" type="datetimeFigureOut">
              <a:rPr lang="ru-RU" smtClean="0"/>
              <a:pPr/>
              <a:t>19.05.2025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A7BF-1527-4925-A4D9-43D5B4521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5D351-21E4-4EB9-9D10-E78F4F786C44}" type="datetimeFigureOut">
              <a:rPr lang="ru-RU" smtClean="0"/>
              <a:pPr/>
              <a:t>19.05.2025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491A7BF-1527-4925-A4D9-43D5B4521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5D351-21E4-4EB9-9D10-E78F4F786C44}" type="datetimeFigureOut">
              <a:rPr lang="ru-RU" smtClean="0"/>
              <a:pPr/>
              <a:t>19.05.2025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A7BF-1527-4925-A4D9-43D5B4521F0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5D351-21E4-4EB9-9D10-E78F4F786C44}" type="datetimeFigureOut">
              <a:rPr lang="ru-RU" smtClean="0"/>
              <a:pPr/>
              <a:t>19.05.2025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A7BF-1527-4925-A4D9-43D5B4521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5D351-21E4-4EB9-9D10-E78F4F786C44}" type="datetimeFigureOut">
              <a:rPr lang="ru-RU" smtClean="0"/>
              <a:pPr/>
              <a:t>19.05.2025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491A7BF-1527-4925-A4D9-43D5B4521F0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5D351-21E4-4EB9-9D10-E78F4F786C44}" type="datetimeFigureOut">
              <a:rPr lang="ru-RU" smtClean="0"/>
              <a:pPr/>
              <a:t>19.05.2025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A7BF-1527-4925-A4D9-43D5B4521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5D351-21E4-4EB9-9D10-E78F4F786C44}" type="datetimeFigureOut">
              <a:rPr lang="ru-RU" smtClean="0"/>
              <a:pPr/>
              <a:t>19.05.2025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A7BF-1527-4925-A4D9-43D5B4521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5D351-21E4-4EB9-9D10-E78F4F786C44}" type="datetimeFigureOut">
              <a:rPr lang="ru-RU" smtClean="0"/>
              <a:pPr/>
              <a:t>19.05.2025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A7BF-1527-4925-A4D9-43D5B4521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5D351-21E4-4EB9-9D10-E78F4F786C44}" type="datetimeFigureOut">
              <a:rPr lang="ru-RU" smtClean="0"/>
              <a:pPr/>
              <a:t>19.05.2025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A7BF-1527-4925-A4D9-43D5B4521F0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DE5D351-21E4-4EB9-9D10-E78F4F786C44}" type="datetimeFigureOut">
              <a:rPr lang="ru-RU" smtClean="0"/>
              <a:pPr/>
              <a:t>19.05.2025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491A7BF-1527-4925-A4D9-43D5B4521F0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Mary\Downloads\&#1042;&#1080;&#1076;&#1077;&#1086;%20&#1073;&#1077;&#1079;%20&#1085;&#1072;&#1079;&#1074;&#1072;&#1085;&#1080;&#1103;%20&#8212;%20&#1089;&#1076;&#1077;&#1083;&#1072;&#1085;&#1086;%20&#1074;%20Clipchamp%20(2).mp4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Data" Target="../diagrams/data1.xml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Mary\Downloads\&#1042;&#1080;&#1076;&#1077;&#1086;%20&#1073;&#1077;&#1079;%20&#1085;&#1072;&#1079;&#1074;&#1072;&#1085;&#1080;&#1103;%20&#8212;%20&#1089;&#1076;&#1077;&#1083;&#1072;&#1085;&#1086;%20&#1074;%20Clipchamp%20(4).mp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ary\Downloads\&#1056;&#1072;&#1079;&#1074;&#1080;&#1090;&#1080;&#1077;%20&#1088;&#1077;&#1095;&#1077;&#1074;&#1086;&#1075;&#1086;%20&#1076;&#1099;&#1093;&#1072;&#1085;&#1080;&#1103;%20&#8212;%20&#1089;&#1076;&#1077;&#1083;&#1072;&#1085;&#1086;%20&#1074;%20Clipchamp%20(3).mp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cdn01.ru/files/users/images/45/5e/455eb54b0832579e2e284308b1704f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00504"/>
            <a:ext cx="2529000" cy="285749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0800000" flipV="1">
            <a:off x="428596" y="116632"/>
            <a:ext cx="8572560" cy="8120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  <a:br>
              <a:rPr lang="ru-RU" sz="20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30«Зоренька»,  п. Каменоломни .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/>
              <a:t/>
            </a:r>
            <a:br>
              <a:rPr lang="ru-RU" sz="1800" b="1" dirty="0"/>
            </a:br>
            <a:endParaRPr lang="ru-RU" sz="1800" b="1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57158" y="1071546"/>
            <a:ext cx="8572560" cy="5500726"/>
          </a:xfrm>
        </p:spPr>
        <p:txBody>
          <a:bodyPr>
            <a:normAutofit fontScale="32500" lnSpcReduction="20000"/>
          </a:bodyPr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  <a:endParaRPr lang="ru-RU" sz="74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7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«ИГРОВЫЕ  ТЕХНОЛОГИИ  В  ФОРМИРОВАНИИ ПРОСОДИЧЕСКОЙ  СТОРОНЫ  РЕЧИ </a:t>
            </a:r>
          </a:p>
          <a:p>
            <a:pPr algn="ctr"/>
            <a:r>
              <a:rPr lang="ru-RU" sz="7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 ДЕТЕЙ С ТНР»</a:t>
            </a:r>
          </a:p>
          <a:p>
            <a:pPr algn="ctr"/>
            <a:endParaRPr lang="ru-RU" sz="2000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</a:p>
          <a:p>
            <a:pPr algn="ctr"/>
            <a:r>
              <a:rPr lang="ru-RU" sz="7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Чем выразительнее речь, тем более она речь ,  а не </a:t>
            </a:r>
          </a:p>
          <a:p>
            <a:pPr algn="r"/>
            <a:r>
              <a:rPr lang="ru-RU" sz="7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язык, потому что, чем выразительнее речь,</a:t>
            </a:r>
          </a:p>
          <a:p>
            <a:pPr algn="r"/>
            <a:r>
              <a:rPr lang="ru-RU" sz="7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 больше в ней выступает говорящий: </a:t>
            </a:r>
          </a:p>
          <a:p>
            <a:pPr algn="r"/>
            <a:r>
              <a:rPr lang="ru-RU" sz="7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лицо, он сам.</a:t>
            </a:r>
          </a:p>
          <a:p>
            <a:pPr algn="r"/>
            <a:endParaRPr lang="ru-RU" sz="4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5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Л. Рубинштейн</a:t>
            </a:r>
          </a:p>
          <a:p>
            <a:pPr algn="ctr"/>
            <a:endParaRPr lang="ru-RU" sz="5500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endParaRPr lang="ru-RU" sz="55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endParaRPr lang="ru-RU" sz="5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endParaRPr lang="ru-RU" sz="55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r>
              <a:rPr lang="ru-RU" sz="5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</a:p>
          <a:p>
            <a:pPr algn="r">
              <a:spcBef>
                <a:spcPts val="0"/>
              </a:spcBef>
            </a:pPr>
            <a:r>
              <a:rPr lang="ru-RU" sz="5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учитель-логопед:</a:t>
            </a:r>
          </a:p>
          <a:p>
            <a:pPr algn="r">
              <a:spcBef>
                <a:spcPts val="0"/>
              </a:spcBef>
            </a:pPr>
            <a:r>
              <a:rPr lang="ru-RU" sz="5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Скляренко Марина Алексеевна</a:t>
            </a:r>
            <a:endParaRPr lang="ru-RU" sz="5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0" y="4071938"/>
            <a:ext cx="2033588" cy="1990725"/>
          </a:xfrm>
          <a:prstGeom prst="rect">
            <a:avLst/>
          </a:prstGeom>
        </p:spPr>
      </p:pic>
      <p:pic>
        <p:nvPicPr>
          <p:cNvPr id="6" name="Рисунок 5" descr="https://upload.3dlat.net/uploads/3dlat.com_999f5e81d714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-142908" y="4857760"/>
            <a:ext cx="107157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0" y="4643446"/>
            <a:ext cx="1537906" cy="49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93482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cap="none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Развитие  речевого дыхания с применением ладошек с наклеенными аппликаторами. </a:t>
            </a:r>
            <a:endParaRPr lang="ru-RU" dirty="0"/>
          </a:p>
        </p:txBody>
      </p:sp>
      <p:pic>
        <p:nvPicPr>
          <p:cNvPr id="4" name="Picture 6" descr="C:\Users\Mary\Downloads\2025-04-21_22-58-32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3071810"/>
            <a:ext cx="8858280" cy="35004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3" descr="&amp;Fcy;&amp;ocy;&amp;rcy;&amp;mcy;&amp;ycy; &amp;lcy;&amp;ocy;&amp;gcy;&amp;ocy;&amp;pcy;&amp;iecy;&amp;dcy;&amp;icy;&amp;chcy;&amp;iecy;&amp;scy;&amp;kcy;&amp;ocy;&amp;gcy;&amp;ocy; &amp;vcy;&amp;ocy;&amp;zcy;&amp;dcy;&amp;iecy;&amp;jcy;&amp;scy;&amp;tcy;&amp;vcy;&amp;icy;&amp;yacy; &amp;Mcy;&amp;Bcy;&amp;Dcy;&amp;Ocy;&amp;Ucy; &quot;&amp;Dcy;&amp;iecy;&amp;tcy;&amp;scy;&amp;kcy;&amp;icy;&amp;jcy; &amp;scy;&amp;acy;&amp;dcy; &amp;kcy;&amp;ocy;&amp;mcy;&amp;bcy;&amp;icy;&amp;ncy;&amp;icy;&amp;rcy;&amp;ocy;&amp;vcy;&amp;acy;&amp;ncy;&amp;ncy;&amp;ocy;&amp;gcy;&amp;ocy; &amp;vcy;&amp;icy;&amp;dcy;&amp;acy; 167&quot; &amp;gcy;&amp;ocy;&amp;rcy;&amp;ocy;&amp;dcy;&amp;acy; &amp;Kcy;&amp;rcy;&amp;acy;&amp;scy;&amp;ncy;&amp;ocy;&amp;dcy;&amp;acy;&amp;rcy;&amp;a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1500174"/>
            <a:ext cx="4714908" cy="15716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42852"/>
            <a:ext cx="871543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Сила и высота голоса</a:t>
            </a:r>
          </a:p>
          <a:p>
            <a: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Громкость (сила) голоса -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сила подаваемого звука определяется интенсивностью напряжения голосовых складок и величиной давления воздуха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подсвязочном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пространстве. Гибкое изменение громкости голоса – это средство достижения выразительности речи, ее разнообразия.</a:t>
            </a:r>
          </a:p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Высота голоса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это способность изменять голос по высоте. Она является важнейшим средством передачи смысловой и эмоциональной информации при речевом общении.</a:t>
            </a:r>
          </a:p>
          <a:p>
            <a:pPr algn="just"/>
            <a:endParaRPr lang="ru-RU" sz="2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3929066"/>
            <a:ext cx="87868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 работы над данными компонентами -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научить ребенка изменять громкость голоса, определять и интонировать постепенное движение мелодии снизу вверх, сверху вниз.</a:t>
            </a:r>
          </a:p>
          <a:p>
            <a:pPr marL="0" lvl="1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1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1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1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1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5286388"/>
            <a:ext cx="9001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u="sng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Использование игровых коррекционных упражнений для: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Вызывания более сильного голоса. 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Модуляции голоса по высоте и силе. </a:t>
            </a:r>
            <a:endParaRPr lang="ru-RU" sz="2400" u="sng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42852"/>
            <a:ext cx="8686800" cy="1000132"/>
          </a:xfrm>
        </p:spPr>
        <p:txBody>
          <a:bodyPr>
            <a:noAutofit/>
          </a:bodyPr>
          <a:lstStyle/>
          <a:p>
            <a:pPr algn="ctr"/>
            <a:r>
              <a:rPr lang="ru-RU" sz="3200" b="1" cap="none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Игры и упражнения на формирование силы </a:t>
            </a:r>
            <a:br>
              <a:rPr lang="ru-RU" sz="3200" b="1" cap="none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none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и высоты голоса.</a:t>
            </a:r>
            <a:endParaRPr lang="ru-RU" sz="3200" b="1" cap="none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Mary\OneDrive\Документы\рабочая\логопедия\логопедические проекты и самообразование\проект 24-25\мастер класс\фото видео на методобъединение\сила голоса\17429841180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142984"/>
            <a:ext cx="4020600" cy="2316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285852" y="3000372"/>
            <a:ext cx="207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«Узоры»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Mary\OneDrive\Документы\рабочая\логопедия\логопедические проекты и самообразование\проект 24-25\мастер класс\фото видео на методобъединение\сила голоса\17422731102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142984"/>
            <a:ext cx="4177498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786314" y="3000372"/>
            <a:ext cx="371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« Кораблик уплывает»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Users\Mary\Downloads\2025-04-22_11-51-1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3714752"/>
            <a:ext cx="6326149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285852" y="5857892"/>
            <a:ext cx="5857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Логоритмика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 Звуки разные бывают»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Mary\OneDrive\Документы\рабочая\логопедия\логопедические проекты и самообразование\проект 24-25\мастер класс\фото видео на методобъединение\сила голоса\17453908043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643314"/>
            <a:ext cx="4183092" cy="2352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Mary\OneDrive\Документы\рабочая\логопедия\логопедические проекты и самообразование\проект 24-25\мастер класс\фото видео на методобъединение\сила голоса\17453906105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500174"/>
            <a:ext cx="4071966" cy="2250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14290"/>
            <a:ext cx="86868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none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Игры и упражнения на формирование силы </a:t>
            </a:r>
            <a:br>
              <a:rPr lang="ru-RU" b="1" cap="none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cap="none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и высоты голоса.</a:t>
            </a:r>
            <a:endParaRPr lang="ru-RU" dirty="0"/>
          </a:p>
        </p:txBody>
      </p:sp>
      <p:pic>
        <p:nvPicPr>
          <p:cNvPr id="1026" name="Picture 2" descr="C:\Users\Mary\OneDrive\Документы\рабочая\логопедия\логопедические проекты и самообразование\проект 24-25\мастер класс\фото видео на методобъединение\сила голоса\17453909568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4000504"/>
            <a:ext cx="4111653" cy="2312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Mary\OneDrive\Документы\рабочая\логопедия\логопедические проекты и самообразование\проект 24-25\мастер класс\фото видео на методобъединение\сила голоса\17453904854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214422"/>
            <a:ext cx="4143404" cy="2250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286380" y="5572140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Мама и детки»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44" y="5500702"/>
            <a:ext cx="4357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Посади насекомого на цветок»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86380" y="3071810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Тише мыши»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1538" y="2786058"/>
            <a:ext cx="23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 Эхо 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42852"/>
            <a:ext cx="8686800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none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Формирование силы и высоты голоса </a:t>
            </a:r>
            <a:br>
              <a:rPr lang="ru-RU" b="1" cap="none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cap="none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 индивидуальных занятиях</a:t>
            </a:r>
            <a:endParaRPr lang="ru-RU" dirty="0"/>
          </a:p>
        </p:txBody>
      </p:sp>
      <p:pic>
        <p:nvPicPr>
          <p:cNvPr id="35842" name="Picture 2" descr="C:\Users\Mary\Downloads\2025-04-22_11-59-5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142984"/>
            <a:ext cx="4881597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286116" y="3571876"/>
            <a:ext cx="3000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 Позови подружек»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3" name="Picture 3" descr="C:\Users\Mary\Downloads\2025-04-22_12-07-42.png"/>
          <p:cNvPicPr>
            <a:picLocks noChangeAspect="1" noChangeArrowheads="1"/>
          </p:cNvPicPr>
          <p:nvPr/>
        </p:nvPicPr>
        <p:blipFill>
          <a:blip r:embed="rId3" cstate="print"/>
          <a:srcRect l="5194"/>
          <a:stretch>
            <a:fillRect/>
          </a:stretch>
        </p:blipFill>
        <p:spPr bwMode="auto">
          <a:xfrm>
            <a:off x="4572000" y="4000504"/>
            <a:ext cx="4429124" cy="2275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85918" y="6357958"/>
            <a:ext cx="614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 Проговори низким и высоким голосом»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7" descr="C:\Users\Mary\Downloads\2025-04-22_14-18-2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000504"/>
            <a:ext cx="4297318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457200"/>
            <a:ext cx="877427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none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Развитие  силы и высоты голоса </a:t>
            </a:r>
            <a:br>
              <a:rPr lang="ru-RU" b="1" cap="none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cap="none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с применением ладошек </a:t>
            </a:r>
            <a:br>
              <a:rPr lang="ru-RU" b="1" cap="none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cap="none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с наклеенными аппликаторами. </a:t>
            </a:r>
            <a:endParaRPr lang="ru-RU" dirty="0"/>
          </a:p>
        </p:txBody>
      </p:sp>
      <p:pic>
        <p:nvPicPr>
          <p:cNvPr id="4" name="Рисунок 3" descr="Picture backgrou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42844" y="5072074"/>
            <a:ext cx="1428760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Picture background"/>
          <p:cNvPicPr/>
          <p:nvPr/>
        </p:nvPicPr>
        <p:blipFill>
          <a:blip r:embed="rId3" cstate="print"/>
          <a:srcRect b="8113"/>
          <a:stretch>
            <a:fillRect/>
          </a:stretch>
        </p:blipFill>
        <p:spPr bwMode="auto">
          <a:xfrm>
            <a:off x="7643834" y="285728"/>
            <a:ext cx="1357322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Mary\Downloads\2025-05-14_14-46-0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928802"/>
            <a:ext cx="8714394" cy="3092932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85728"/>
            <a:ext cx="871543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Темпо- ритмический компонент</a:t>
            </a:r>
          </a:p>
          <a:p>
            <a:r>
              <a:rPr lang="ru-RU" sz="2600" b="1" dirty="0" smtClean="0">
                <a:effectLst/>
                <a:latin typeface="Times New Roman" pitchFamily="18" charset="0"/>
                <a:cs typeface="Times New Roman" pitchFamily="18" charset="0"/>
              </a:rPr>
              <a:t>Темп речи</a:t>
            </a:r>
            <a:r>
              <a:rPr lang="ru-RU" sz="26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ск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орость произнесения речевых элементов. </a:t>
            </a:r>
          </a:p>
          <a:p>
            <a:r>
              <a:rPr lang="ru-RU" sz="2600" b="1" dirty="0" smtClean="0">
                <a:effectLst/>
                <a:latin typeface="Times New Roman" pitchFamily="18" charset="0"/>
                <a:cs typeface="Times New Roman" pitchFamily="18" charset="0"/>
              </a:rPr>
              <a:t>Ритм речи</a:t>
            </a:r>
            <a:r>
              <a:rPr lang="ru-RU" sz="26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представляет собой звуковую организацию речи при помощи чередования ударных и безударных слогов.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b="1" dirty="0" smtClean="0">
                <a:effectLst/>
                <a:latin typeface="Times New Roman" pitchFamily="18" charset="0"/>
                <a:cs typeface="Times New Roman" pitchFamily="18" charset="0"/>
              </a:rPr>
              <a:t>Темпо- ритмическая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организация устной речи является тем стержнем, который объединяет и координирует все составляющие устной речи.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3429000"/>
            <a:ext cx="842968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Целью работы над данным компонентом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является развитие восприятия и воспроизведения детьми различных темпо- ритмических структур. 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u="sng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Использование игровых коррекционных упражнений для: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Формировании умений и навыков произвольно изменять темп речи.</a:t>
            </a:r>
            <a:endParaRPr lang="ru-RU" sz="2400" b="1" u="sng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Усвоения детьми ритмической составляющей интонации.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/>
              <a:t>	</a:t>
            </a: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42852"/>
            <a:ext cx="87154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Применение темпо- ритмического компонента при развитии слоговой структуры речи</a:t>
            </a:r>
          </a:p>
        </p:txBody>
      </p:sp>
      <p:pic>
        <p:nvPicPr>
          <p:cNvPr id="1026" name="Picture 2" descr="C:\Users\Mary\OneDrive\Документы\рабочая\логопедия\логопедические проекты и самообразование\проект 24-25\мастер класс\фото видео на методобъединение\темпо-ритмич компонент\1743771798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85926"/>
            <a:ext cx="3929091" cy="2210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C:\Users\Mary\OneDrive\Документы\рабочая\логопедия\логопедические проекты и самообразование\проект 24-25\мастер класс\фото видео на методобъединение\темпо-ритмич компонент\17437717980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785926"/>
            <a:ext cx="3937027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C:\Users\Mary\OneDrive\Документы\рабочая\логопедия\логопедические проекты и самообразование\проект 24-25\мастер класс\фото видео на методобъединение\темпо-ритмич компонент\17449553299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165704"/>
            <a:ext cx="3929090" cy="2210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" name="Picture 10" descr="C:\Users\Mary\OneDrive\Документы\рабочая\логопедия\логопедические проекты и самообразование\проект 24-25\мастер класс\фото видео на методобъединение\темпо-ритмич компонент\17436637298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143380"/>
            <a:ext cx="3937029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357818" y="3571876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Прошагай слово»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571876"/>
            <a:ext cx="4357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Выложи ритмический ряд»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5984" y="5929330"/>
            <a:ext cx="485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« Заполни ритмический ряд»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42853"/>
            <a:ext cx="850112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Логическое ударение</a:t>
            </a:r>
          </a:p>
          <a:p>
            <a: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Логическое ударение -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это наиболее существенное выделение слова, с точки зрения ситуации речи, средство передачи смысловых отношений между словами.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571612"/>
            <a:ext cx="85011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 работы над данным компонентом -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развитие навыков восприятия и воспроизведения  логического ударения.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2571744"/>
            <a:ext cx="84296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u="sng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endParaRPr lang="ru-RU" sz="2400" b="1" u="sng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r>
              <a:rPr lang="ru-RU" sz="2400" b="1" u="sng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Использование игровых коррекционных упражнений для: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Восприятия на слух слов-носителей логического ударения.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Воспроизведение фраз  с  постановкой  логического  ударения  в зависимости  от вкладываемого смысла.</a:t>
            </a:r>
          </a:p>
        </p:txBody>
      </p:sp>
      <p:pic>
        <p:nvPicPr>
          <p:cNvPr id="5" name="Picture 3" descr="&amp;Fcy;&amp;ocy;&amp;rcy;&amp;mcy;&amp;ycy; &amp;lcy;&amp;ocy;&amp;gcy;&amp;ocy;&amp;pcy;&amp;iecy;&amp;dcy;&amp;icy;&amp;chcy;&amp;iecy;&amp;scy;&amp;kcy;&amp;ocy;&amp;gcy;&amp;ocy; &amp;vcy;&amp;ocy;&amp;zcy;&amp;dcy;&amp;iecy;&amp;jcy;&amp;scy;&amp;tcy;&amp;vcy;&amp;icy;&amp;yacy; &amp;Mcy;&amp;Bcy;&amp;Dcy;&amp;Ocy;&amp;Ucy; &quot;&amp;Dcy;&amp;iecy;&amp;tcy;&amp;scy;&amp;kcy;&amp;icy;&amp;jcy; &amp;scy;&amp;acy;&amp;dcy; &amp;kcy;&amp;ocy;&amp;mcy;&amp;bcy;&amp;icy;&amp;ncy;&amp;icy;&amp;rcy;&amp;ocy;&amp;vcy;&amp;acy;&amp;ncy;&amp;ncy;&amp;ocy;&amp;gcy;&amp;ocy; &amp;vcy;&amp;icy;&amp;dcy;&amp;acy; 167&quot; &amp;gcy;&amp;ocy;&amp;rcy;&amp;ocy;&amp;dcy;&amp;acy; &amp;Kcy;&amp;rcy;&amp;acy;&amp;scy;&amp;ncy;&amp;ocy;&amp;dcy;&amp;acy;&amp;rcy;&amp;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4857760"/>
            <a:ext cx="4714908" cy="15716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идео без названия — сделано в Clipchamp (2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nplus.com/files/resources/original/56eaa79a431aa153849eb2a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43512"/>
            <a:ext cx="9144000" cy="14128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просодической стороны речи для  дошкольников</a:t>
            </a:r>
            <a:endParaRPr lang="ru-RU" sz="3200" b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58" y="357166"/>
          <a:ext cx="8429684" cy="4899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7" name="Picture 3" descr="&amp;Fcy;&amp;ocy;&amp;rcy;&amp;mcy;&amp;ycy; &amp;lcy;&amp;ocy;&amp;gcy;&amp;ocy;&amp;pcy;&amp;iecy;&amp;dcy;&amp;icy;&amp;chcy;&amp;iecy;&amp;scy;&amp;kcy;&amp;ocy;&amp;gcy;&amp;ocy; &amp;vcy;&amp;ocy;&amp;zcy;&amp;dcy;&amp;iecy;&amp;jcy;&amp;scy;&amp;tcy;&amp;vcy;&amp;icy;&amp;yacy; &amp;Mcy;&amp;Bcy;&amp;Dcy;&amp;Ocy;&amp;Ucy; &quot;&amp;Dcy;&amp;iecy;&amp;tcy;&amp;scy;&amp;kcy;&amp;icy;&amp;jcy; &amp;scy;&amp;acy;&amp;dcy; &amp;kcy;&amp;ocy;&amp;mcy;&amp;bcy;&amp;icy;&amp;ncy;&amp;icy;&amp;rcy;&amp;ocy;&amp;vcy;&amp;acy;&amp;ncy;&amp;ncy;&amp;ocy;&amp;gcy;&amp;ocy; &amp;vcy;&amp;icy;&amp;dcy;&amp;acy; 167&quot; &amp;gcy;&amp;ocy;&amp;rcy;&amp;ocy;&amp;dcy;&amp;acy; &amp;Kcy;&amp;rcy;&amp;acy;&amp;scy;&amp;ncy;&amp;ocy;&amp;dcy;&amp;acy;&amp;rcy;&amp;acy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7430" y="571480"/>
            <a:ext cx="4421794" cy="127742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icture background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642918"/>
            <a:ext cx="8429684" cy="55721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928670"/>
          </a:xfrm>
        </p:spPr>
        <p:txBody>
          <a:bodyPr>
            <a:normAutofit/>
          </a:bodyPr>
          <a:lstStyle/>
          <a:p>
            <a:pPr algn="ctr"/>
            <a:r>
              <a:rPr lang="ru-RU" sz="3200" b="1" cap="none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Тембр и интонация</a:t>
            </a:r>
            <a:endParaRPr lang="ru-RU" sz="3200" b="1" cap="none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714356"/>
            <a:ext cx="8991600" cy="614364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6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Интонация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-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елодический оборот, имеющий выразительное значение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Тембр голоса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отражает эмоциональные оттенки речи (грусть,  веселье, мрачный тембр). </a:t>
            </a:r>
          </a:p>
          <a:p>
            <a:pPr lvl="0"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Интонационный тембр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это изменение  индивидуального     тембра, передающее определенные элементы содержания   высказывания.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работы над данным компонентом -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научить детей 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различать разнообразные интонационные структуры в 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импрессивной  речи и воспроизводить их в экспрессивной         речи.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 </a:t>
            </a:r>
            <a:r>
              <a:rPr lang="ru-RU" sz="2400" b="1" u="sng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Использование игровых коррекционных упражнений для: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Ф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ормирования у детей умений изменять окраску голоса при передаче различных чувств и переживаний: радости, грусти, удивления и т.д.</a:t>
            </a:r>
          </a:p>
          <a:p>
            <a:pPr>
              <a:buNone/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идео без названия — сделано в Clipchamp (4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642918"/>
            <a:ext cx="8686800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none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Развитие  интонационного тембра</a:t>
            </a:r>
            <a:br>
              <a:rPr lang="ru-RU" b="1" cap="none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cap="none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с применением ладошек </a:t>
            </a:r>
            <a:br>
              <a:rPr lang="ru-RU" b="1" cap="none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cap="none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с наклеенными аппликаторами. </a:t>
            </a:r>
            <a:endParaRPr lang="ru-RU" dirty="0"/>
          </a:p>
        </p:txBody>
      </p:sp>
      <p:pic>
        <p:nvPicPr>
          <p:cNvPr id="1026" name="Picture 2" descr="C:\Users\Mary\Downloads\2025-04-24_14-53-32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264" t="7093" r="1117" b="3182"/>
          <a:stretch>
            <a:fillRect/>
          </a:stretch>
        </p:blipFill>
        <p:spPr bwMode="auto">
          <a:xfrm>
            <a:off x="41211" y="1857364"/>
            <a:ext cx="9102789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&amp;Fcy;&amp;ocy;&amp;rcy;&amp;mcy;&amp;ycy; &amp;lcy;&amp;ocy;&amp;gcy;&amp;ocy;&amp;pcy;&amp;iecy;&amp;dcy;&amp;icy;&amp;chcy;&amp;iecy;&amp;scy;&amp;kcy;&amp;ocy;&amp;gcy;&amp;ocy; &amp;vcy;&amp;ocy;&amp;zcy;&amp;dcy;&amp;iecy;&amp;jcy;&amp;scy;&amp;tcy;&amp;vcy;&amp;icy;&amp;yacy; &amp;Mcy;&amp;Bcy;&amp;Dcy;&amp;Ocy;&amp;Ucy; &quot;&amp;Dcy;&amp;iecy;&amp;tcy;&amp;scy;&amp;kcy;&amp;icy;&amp;jcy; &amp;scy;&amp;acy;&amp;dcy; &amp;kcy;&amp;ocy;&amp;mcy;&amp;bcy;&amp;icy;&amp;ncy;&amp;icy;&amp;rcy;&amp;ocy;&amp;vcy;&amp;acy;&amp;ncy;&amp;ncy;&amp;ocy;&amp;gcy;&amp;ocy; &amp;vcy;&amp;icy;&amp;dcy;&amp;acy; 167&quot; &amp;gcy;&amp;ocy;&amp;rcy;&amp;ocy;&amp;dcy;&amp;acy; &amp;Kcy;&amp;rcy;&amp;acy;&amp;scy;&amp;ncy;&amp;ocy;&amp;dcy;&amp;acy;&amp;rcy;&amp;a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5286338"/>
            <a:ext cx="4714908" cy="15716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cap="none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cap="none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Кейс игр и упражнений по развитию просодических компонентов у детей </a:t>
            </a:r>
            <a:br>
              <a:rPr lang="ru-RU" b="1" cap="none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cap="none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«Страна просодия».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Picture 2" descr="C:\Users\Mary\OneDrive\Документы\рабочая\логопедия\логопедические проекты и самообразование\проект 24-25\мастер класс\фото видео на методобъединение\17452145166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3100"/>
            <a:ext cx="8286840" cy="41434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14375" y="2000250"/>
            <a:ext cx="8429625" cy="1071563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effectLst/>
              </a:rPr>
              <a:t>Спасибо за внимание!</a:t>
            </a:r>
            <a:endParaRPr lang="ru-RU" sz="4400" b="1" dirty="0">
              <a:solidFill>
                <a:srgbClr val="C00000"/>
              </a:solidFill>
              <a:effectLst/>
            </a:endParaRPr>
          </a:p>
        </p:txBody>
      </p:sp>
      <p:pic>
        <p:nvPicPr>
          <p:cNvPr id="8" name="Picture 2" descr="https://avatanplus.com/files/resources/original/56eaa79a431aa153849eb2a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Picture background"/>
          <p:cNvPicPr/>
          <p:nvPr/>
        </p:nvPicPr>
        <p:blipFill>
          <a:blip r:embed="rId3"/>
          <a:srcRect r="49897" b="66275"/>
          <a:stretch>
            <a:fillRect/>
          </a:stretch>
        </p:blipFill>
        <p:spPr bwMode="auto">
          <a:xfrm>
            <a:off x="3214678" y="3214686"/>
            <a:ext cx="2895940" cy="27277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142852"/>
            <a:ext cx="7248549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br>
              <a:rPr lang="ru-RU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Amiri" pitchFamily="2" charset="-78"/>
                <a:cs typeface="Times New Roman" pitchFamily="18" charset="0"/>
              </a:rPr>
              <a:t>Структура фонетических нарушений у детей с ТНР</a:t>
            </a:r>
            <a:endParaRPr lang="ru-RU" dirty="0">
              <a:solidFill>
                <a:schemeClr val="tx1"/>
              </a:solidFill>
              <a:effectLst/>
              <a:latin typeface="Times New Roman" pitchFamily="18" charset="0"/>
              <a:ea typeface="Amiri" pitchFamily="2" charset="-78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2285992"/>
            <a:ext cx="857256" cy="378621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Фонетическая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сторона речи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28794" y="2357430"/>
            <a:ext cx="2428892" cy="57150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Просодика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28794" y="3714752"/>
            <a:ext cx="2428892" cy="10001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Слоговая структура слова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28794" y="5357826"/>
            <a:ext cx="2428892" cy="71438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Звукопроизно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шение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29190" y="2285992"/>
            <a:ext cx="4071966" cy="3786214"/>
          </a:xfrm>
          <a:prstGeom prst="rect">
            <a:avLst/>
          </a:prstGeom>
          <a:solidFill>
            <a:schemeClr val="accent6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Речевой выдох ослаблен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Голос либо тихий, либо     чрезмерно     громкий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Скандированное произношение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Речь монотонна, маловыразительна, скандированное произношение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Тембр чаще низкий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Темп речи замедленный или ускоренный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Ритм нарушен при восприятии или воспроизведении</a:t>
            </a:r>
          </a:p>
          <a:p>
            <a:pPr>
              <a:buFont typeface="Arial" pitchFamily="34" charset="0"/>
              <a:buChar char="•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1500166" y="2571744"/>
            <a:ext cx="357190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1500166" y="4143380"/>
            <a:ext cx="357190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4429124" y="2571744"/>
            <a:ext cx="428628" cy="1274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1500166" y="5715016"/>
            <a:ext cx="357190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upload.3dlat.net/uploads/3dlat.com_999f5e81d714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785794"/>
            <a:ext cx="1909766" cy="1946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upload.3dlat.net/uploads/3dlat.com_999f5e81d714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52"/>
            <a:ext cx="1909766" cy="1946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arhivurokov.ru/multiurok/html/2017/05/02/s_590898380ff33/621195_24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214290"/>
            <a:ext cx="150019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опыта</a:t>
            </a:r>
            <a:endParaRPr lang="ru-RU" sz="3200" b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 bwMode="auto">
          <a:xfrm>
            <a:off x="6286512" y="1785926"/>
            <a:ext cx="2163233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714348" y="5000636"/>
          <a:ext cx="6715173" cy="1565529"/>
        </p:xfrm>
        <a:graphic>
          <a:graphicData uri="http://schemas.openxmlformats.org/drawingml/2006/table">
            <a:tbl>
              <a:tblPr/>
              <a:tblGrid>
                <a:gridCol w="1139181"/>
                <a:gridCol w="929332"/>
                <a:gridCol w="929332"/>
                <a:gridCol w="929332"/>
                <a:gridCol w="929332"/>
                <a:gridCol w="929332"/>
                <a:gridCol w="929332"/>
              </a:tblGrid>
              <a:tr h="37896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Символ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гласного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     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       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    У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       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           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      Э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96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Участие пальцев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 пальцы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96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Название пальцев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большой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указательный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средний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безымянный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мизинец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ладонь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Рисунок 8"/>
          <p:cNvPicPr/>
          <p:nvPr/>
        </p:nvPicPr>
        <p:blipFill>
          <a:blip r:embed="rId5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000232" y="5143512"/>
            <a:ext cx="280670" cy="267970"/>
          </a:xfrm>
          <a:prstGeom prst="rect">
            <a:avLst/>
          </a:prstGeom>
          <a:noFill/>
        </p:spPr>
      </p:pic>
      <p:pic>
        <p:nvPicPr>
          <p:cNvPr id="10" name="Рисунок 9"/>
          <p:cNvPicPr/>
          <p:nvPr/>
        </p:nvPicPr>
        <p:blipFill>
          <a:blip r:embed="rId6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071802" y="5072074"/>
            <a:ext cx="164465" cy="267970"/>
          </a:xfrm>
          <a:prstGeom prst="rect">
            <a:avLst/>
          </a:prstGeom>
          <a:noFill/>
        </p:spPr>
      </p:pic>
      <p:pic>
        <p:nvPicPr>
          <p:cNvPr id="11" name="Рисунок 10"/>
          <p:cNvPicPr/>
          <p:nvPr/>
        </p:nvPicPr>
        <p:blipFill>
          <a:blip r:embed="rId7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929058" y="5143512"/>
            <a:ext cx="176530" cy="182880"/>
          </a:xfrm>
          <a:prstGeom prst="rect">
            <a:avLst/>
          </a:prstGeom>
          <a:noFill/>
        </p:spPr>
      </p:pic>
      <p:pic>
        <p:nvPicPr>
          <p:cNvPr id="12" name="Рисунок 11"/>
          <p:cNvPicPr/>
          <p:nvPr/>
        </p:nvPicPr>
        <p:blipFill>
          <a:blip r:embed="rId8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786314" y="5214950"/>
            <a:ext cx="323215" cy="146050"/>
          </a:xfrm>
          <a:prstGeom prst="rect">
            <a:avLst/>
          </a:prstGeom>
          <a:noFill/>
        </p:spPr>
      </p:pic>
      <p:pic>
        <p:nvPicPr>
          <p:cNvPr id="13" name="Рисунок 12"/>
          <p:cNvPicPr/>
          <p:nvPr/>
        </p:nvPicPr>
        <p:blipFill>
          <a:blip r:embed="rId9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643702" y="5214950"/>
            <a:ext cx="347345" cy="222250"/>
          </a:xfrm>
          <a:prstGeom prst="rect">
            <a:avLst/>
          </a:prstGeom>
          <a:noFill/>
        </p:spPr>
      </p:pic>
      <p:pic>
        <p:nvPicPr>
          <p:cNvPr id="14" name="Рисунок 13"/>
          <p:cNvPicPr/>
          <p:nvPr/>
        </p:nvPicPr>
        <p:blipFill>
          <a:blip r:embed="rId9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flipV="1">
            <a:off x="5786446" y="5072074"/>
            <a:ext cx="347345" cy="22225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2105" y="1500174"/>
            <a:ext cx="2018113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4" name="Picture 4" descr="C:\Users\Mary\Downloads\2025-03-18_14-56-4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00430" y="2143116"/>
            <a:ext cx="1857388" cy="2640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70478601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ТРЕНАЖЕР «ЛАДОШКИ»</a:t>
            </a:r>
            <a:endParaRPr lang="ru-RU" sz="3200" b="1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17472119900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987" t="3542" r="16321" b="4910"/>
          <a:stretch>
            <a:fillRect/>
          </a:stretch>
        </p:blipFill>
        <p:spPr>
          <a:xfrm>
            <a:off x="428596" y="1222167"/>
            <a:ext cx="8286808" cy="52786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3" y="624110"/>
            <a:ext cx="7605738" cy="80462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Ступени работы над просодикой</a:t>
            </a:r>
            <a:endParaRPr lang="ru-RU" b="1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5643578"/>
            <a:ext cx="3429024" cy="85725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1.Речевое дыхание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14480" y="4857760"/>
            <a:ext cx="3571900" cy="78581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2.Сила и высота голоса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86050" y="4000504"/>
            <a:ext cx="3571900" cy="85725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3.Темпо-ритмический компонент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29058" y="3214686"/>
            <a:ext cx="3571900" cy="78581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4.Логическое ударение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857752" y="2428868"/>
            <a:ext cx="3857652" cy="78581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5. Тембр и интонация голоса</a:t>
            </a:r>
          </a:p>
        </p:txBody>
      </p:sp>
      <p:sp>
        <p:nvSpPr>
          <p:cNvPr id="12" name="Нашивка 11"/>
          <p:cNvSpPr/>
          <p:nvPr/>
        </p:nvSpPr>
        <p:spPr>
          <a:xfrm>
            <a:off x="142844" y="5929330"/>
            <a:ext cx="642942" cy="214314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Нашивка 13"/>
          <p:cNvSpPr/>
          <p:nvPr/>
        </p:nvSpPr>
        <p:spPr>
          <a:xfrm>
            <a:off x="1000100" y="5143512"/>
            <a:ext cx="642942" cy="214314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2071670" y="4357694"/>
            <a:ext cx="642942" cy="214314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3143240" y="3571876"/>
            <a:ext cx="642942" cy="214314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Нашивка 16"/>
          <p:cNvSpPr/>
          <p:nvPr/>
        </p:nvSpPr>
        <p:spPr>
          <a:xfrm>
            <a:off x="4214810" y="2786058"/>
            <a:ext cx="642942" cy="214314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9" name="Picture 3" descr="&amp;Fcy;&amp;ocy;&amp;rcy;&amp;mcy;&amp;ycy; &amp;lcy;&amp;ocy;&amp;gcy;&amp;ocy;&amp;pcy;&amp;iecy;&amp;dcy;&amp;icy;&amp;chcy;&amp;iecy;&amp;scy;&amp;kcy;&amp;ocy;&amp;gcy;&amp;ocy; &amp;vcy;&amp;ocy;&amp;zcy;&amp;dcy;&amp;iecy;&amp;jcy;&amp;scy;&amp;tcy;&amp;vcy;&amp;icy;&amp;yacy; &amp;Mcy;&amp;Bcy;&amp;Dcy;&amp;Ocy;&amp;Ucy; &quot;&amp;Dcy;&amp;iecy;&amp;tcy;&amp;scy;&amp;kcy;&amp;icy;&amp;jcy; &amp;scy;&amp;acy;&amp;dcy; &amp;kcy;&amp;ocy;&amp;mcy;&amp;bcy;&amp;icy;&amp;ncy;&amp;icy;&amp;rcy;&amp;ocy;&amp;vcy;&amp;acy;&amp;ncy;&amp;ncy;&amp;ocy;&amp;gcy;&amp;ocy; &amp;vcy;&amp;icy;&amp;dcy;&amp;acy; 167&quot; &amp;gcy;&amp;ocy;&amp;rcy;&amp;ocy;&amp;dcy;&amp;acy; &amp;Kcy;&amp;rcy;&amp;acy;&amp;scy;&amp;ncy;&amp;ocy;&amp;dcy;&amp;acy;&amp;rcy;&amp;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428736"/>
            <a:ext cx="3214658" cy="107157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20" name="Рисунок 19" descr="https://upload.3dlat.net/uploads/3dlat.com_999f5e81d714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4234" y="357166"/>
            <a:ext cx="1909766" cy="1946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Mary\OneDrive\Документы\рабочая\логопедия\логопедические проекты и самообразование\проект 24-25\мастер класс\фото видео на методобъединение\речевое развитие\e2ef53fb-d32c-5ddb-bed9-d4255e412c1a.jpeg"/>
          <p:cNvPicPr>
            <a:picLocks noChangeAspect="1" noChangeArrowheads="1"/>
          </p:cNvPicPr>
          <p:nvPr/>
        </p:nvPicPr>
        <p:blipFill>
          <a:blip r:embed="rId2"/>
          <a:srcRect l="3875" t="7261" r="1625" b="19669"/>
          <a:stretch>
            <a:fillRect/>
          </a:stretch>
        </p:blipFill>
        <p:spPr bwMode="auto">
          <a:xfrm>
            <a:off x="5072066" y="4714884"/>
            <a:ext cx="3643338" cy="214311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42844" y="0"/>
            <a:ext cx="900115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Речевое дыхание</a:t>
            </a:r>
          </a:p>
          <a:p>
            <a:r>
              <a:rPr lang="ru-RU" sz="24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Речевое дыхание  - э</a:t>
            </a:r>
            <a:r>
              <a:rPr lang="ru-RU" sz="2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то</a:t>
            </a:r>
            <a:r>
              <a:rPr lang="ru-RU" sz="24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энергетическая основа звучащей речи  от  развития речевого дыхания во многом зависит формирование у ребенка связной  речи, а именно правильное звукопроизношение, способность поддерживать нормальную громкость речи, ее плавность и интонационную выразительность.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2285992"/>
            <a:ext cx="90011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 дыхательных упражнений -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научить детей быстро,           бесшумно производить вдох и экономно, плавно расходовать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воздух на выдохе.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3357562"/>
            <a:ext cx="88583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u="sng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Использование игровых коррекционных упражнений для: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Формирования диафрагмального дыхания.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Формирования фонационного дыхания: учить   рационально, экономно производить выдох в процессе фонации звуков, при произнесении слов и фраз.</a:t>
            </a:r>
            <a:endParaRPr lang="ru-RU" sz="2400" b="1" u="sng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>
              <a:buNone/>
            </a:pPr>
            <a:r>
              <a:rPr lang="ru-RU" sz="2400" b="1" u="sng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Развитие качеств дыхания: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Сила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Продолжительность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Постепенность</a:t>
            </a: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азвитие речевого дыхания — сделано в Clipchamp (3)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447800" y="38735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571480"/>
            <a:ext cx="8686800" cy="723920"/>
          </a:xfrm>
        </p:spPr>
        <p:txBody>
          <a:bodyPr>
            <a:noAutofit/>
          </a:bodyPr>
          <a:lstStyle/>
          <a:p>
            <a:pPr algn="ctr"/>
            <a:r>
              <a:rPr lang="ru-RU" sz="3200" b="1" cap="none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Развитие  речевого дыхания с применением ладошек с наклеенными аппликаторами. </a:t>
            </a:r>
            <a:endParaRPr lang="ru-RU" sz="3200" b="1" cap="none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Mary\Downloads\2025-04-21_22-59-46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85720" y="3143248"/>
            <a:ext cx="8685605" cy="33633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3" descr="&amp;Fcy;&amp;ocy;&amp;rcy;&amp;mcy;&amp;ycy; &amp;lcy;&amp;ocy;&amp;gcy;&amp;ocy;&amp;pcy;&amp;iecy;&amp;dcy;&amp;icy;&amp;chcy;&amp;iecy;&amp;scy;&amp;kcy;&amp;ocy;&amp;gcy;&amp;ocy; &amp;vcy;&amp;ocy;&amp;zcy;&amp;dcy;&amp;iecy;&amp;jcy;&amp;scy;&amp;tcy;&amp;vcy;&amp;icy;&amp;yacy; &amp;Mcy;&amp;Bcy;&amp;Dcy;&amp;Ocy;&amp;Ucy; &quot;&amp;Dcy;&amp;iecy;&amp;tcy;&amp;scy;&amp;kcy;&amp;icy;&amp;jcy; &amp;scy;&amp;acy;&amp;dcy; &amp;kcy;&amp;ocy;&amp;mcy;&amp;bcy;&amp;icy;&amp;ncy;&amp;icy;&amp;rcy;&amp;ocy;&amp;vcy;&amp;acy;&amp;ncy;&amp;ncy;&amp;ocy;&amp;gcy;&amp;ocy; &amp;vcy;&amp;icy;&amp;dcy;&amp;acy; 167&quot; &amp;gcy;&amp;ocy;&amp;rcy;&amp;ocy;&amp;dcy;&amp;acy; &amp;Kcy;&amp;rcy;&amp;acy;&amp;scy;&amp;ncy;&amp;ocy;&amp;dcy;&amp;acy;&amp;rcy;&amp;a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1571612"/>
            <a:ext cx="4714908" cy="15716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14423</TotalTime>
  <Words>658</Words>
  <Application>Microsoft Office PowerPoint</Application>
  <PresentationFormat>Экран (4:3)</PresentationFormat>
  <Paragraphs>157</Paragraphs>
  <Slides>25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Трек</vt:lpstr>
      <vt:lpstr>Муниципальное бюджетное дошкольное образовательное учреждение  детский сад № 30«Зоренька»,  п. Каменоломни .  </vt:lpstr>
      <vt:lpstr>Значение просодической стороны речи для  дошкольников</vt:lpstr>
      <vt:lpstr>  Актуальность  Структура фонетических нарушений у детей с ТНР</vt:lpstr>
      <vt:lpstr>Анализ опыта</vt:lpstr>
      <vt:lpstr>ТРЕНАЖЕР «ЛАДОШКИ»</vt:lpstr>
      <vt:lpstr>Ступени работы над просодикой</vt:lpstr>
      <vt:lpstr>Слайд 7</vt:lpstr>
      <vt:lpstr>Слайд 8</vt:lpstr>
      <vt:lpstr>Развитие  речевого дыхания с применением ладошек с наклеенными аппликаторами. </vt:lpstr>
      <vt:lpstr>Развитие  речевого дыхания с применением ладошек с наклеенными аппликаторами. </vt:lpstr>
      <vt:lpstr>Слайд 11</vt:lpstr>
      <vt:lpstr>Игры и упражнения на формирование силы  и высоты голоса.</vt:lpstr>
      <vt:lpstr>Игры и упражнения на формирование силы  и высоты голоса.</vt:lpstr>
      <vt:lpstr>Формирование силы и высоты голоса  на индивидуальных занятиях</vt:lpstr>
      <vt:lpstr>Развитие  силы и высоты голоса  с применением ладошек  с наклеенными аппликаторами. </vt:lpstr>
      <vt:lpstr>Слайд 16</vt:lpstr>
      <vt:lpstr>Слайд 17</vt:lpstr>
      <vt:lpstr>Слайд 18</vt:lpstr>
      <vt:lpstr>Слайд 19</vt:lpstr>
      <vt:lpstr>Слайд 20</vt:lpstr>
      <vt:lpstr>Тембр и интонация</vt:lpstr>
      <vt:lpstr>Слайд 22</vt:lpstr>
      <vt:lpstr>Развитие  интонационного тембра с применением ладошек  с наклеенными аппликаторами. </vt:lpstr>
      <vt:lpstr> Кейс игр и упражнений по развитию просодических компонентов у детей  «Страна просодия».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Mary</cp:lastModifiedBy>
  <cp:revision>223</cp:revision>
  <dcterms:created xsi:type="dcterms:W3CDTF">2017-11-05T08:59:42Z</dcterms:created>
  <dcterms:modified xsi:type="dcterms:W3CDTF">2025-05-19T17:08:21Z</dcterms:modified>
</cp:coreProperties>
</file>